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1.xml" ContentType="application/vnd.openxmlformats-officedocument.presentationml.notesSlide+xml"/>
  <Override PartName="/ppt/tags/tag8.xml" ContentType="application/vnd.openxmlformats-officedocument.presentationml.tags+xml"/>
  <Override PartName="/ppt/notesSlides/notesSlide12.xml" ContentType="application/vnd.openxmlformats-officedocument.presentationml.notesSlide+xml"/>
  <Override PartName="/ppt/tags/tag9.xml" ContentType="application/vnd.openxmlformats-officedocument.presentationml.tags+xml"/>
  <Override PartName="/ppt/notesSlides/notesSlide13.xml" ContentType="application/vnd.openxmlformats-officedocument.presentationml.notesSlide+xml"/>
  <Override PartName="/ppt/tags/tag10.xml" ContentType="application/vnd.openxmlformats-officedocument.presentationml.tags+xml"/>
  <Override PartName="/ppt/notesSlides/notesSlide14.xml" ContentType="application/vnd.openxmlformats-officedocument.presentationml.notesSlide+xml"/>
  <Override PartName="/ppt/tags/tag11.xml" ContentType="application/vnd.openxmlformats-officedocument.presentationml.tags+xml"/>
  <Override PartName="/ppt/notesSlides/notesSlide15.xml" ContentType="application/vnd.openxmlformats-officedocument.presentationml.notesSlide+xml"/>
  <Override PartName="/ppt/tags/tag12.xml" ContentType="application/vnd.openxmlformats-officedocument.presentationml.tags+xml"/>
  <Override PartName="/ppt/notesSlides/notesSlide16.xml" ContentType="application/vnd.openxmlformats-officedocument.presentationml.notesSlide+xml"/>
  <Override PartName="/ppt/tags/tag13.xml" ContentType="application/vnd.openxmlformats-officedocument.presentationml.tags+xml"/>
  <Override PartName="/ppt/notesSlides/notesSlide17.xml" ContentType="application/vnd.openxmlformats-officedocument.presentationml.notesSlide+xml"/>
  <Override PartName="/ppt/tags/tag14.xml" ContentType="application/vnd.openxmlformats-officedocument.presentationml.tags+xml"/>
  <Override PartName="/ppt/notesSlides/notesSlide18.xml" ContentType="application/vnd.openxmlformats-officedocument.presentationml.notesSlide+xml"/>
  <Override PartName="/ppt/tags/tag15.xml" ContentType="application/vnd.openxmlformats-officedocument.presentationml.tags+xml"/>
  <Override PartName="/ppt/notesSlides/notesSlide19.xml" ContentType="application/vnd.openxmlformats-officedocument.presentationml.notesSlide+xml"/>
  <Override PartName="/ppt/tags/tag16.xml" ContentType="application/vnd.openxmlformats-officedocument.presentationml.tags+xml"/>
  <Override PartName="/ppt/notesSlides/notesSlide20.xml" ContentType="application/vnd.openxmlformats-officedocument.presentationml.notesSlide+xml"/>
  <Override PartName="/ppt/tags/tag17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8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19.xml" ContentType="application/vnd.openxmlformats-officedocument.presentationml.tags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20.xml" ContentType="application/vnd.openxmlformats-officedocument.presentationml.tags+xml"/>
  <Override PartName="/ppt/notesSlides/notesSlide28.xml" ContentType="application/vnd.openxmlformats-officedocument.presentationml.notesSlide+xml"/>
  <Override PartName="/ppt/tags/tag21.xml" ContentType="application/vnd.openxmlformats-officedocument.presentationml.tags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97" r:id="rId1"/>
    <p:sldMasterId id="2147483909" r:id="rId2"/>
  </p:sldMasterIdLst>
  <p:notesMasterIdLst>
    <p:notesMasterId r:id="rId37"/>
  </p:notesMasterIdLst>
  <p:handoutMasterIdLst>
    <p:handoutMasterId r:id="rId38"/>
  </p:handoutMasterIdLst>
  <p:sldIdLst>
    <p:sldId id="305" r:id="rId3"/>
    <p:sldId id="360" r:id="rId4"/>
    <p:sldId id="362" r:id="rId5"/>
    <p:sldId id="340" r:id="rId6"/>
    <p:sldId id="364" r:id="rId7"/>
    <p:sldId id="309" r:id="rId8"/>
    <p:sldId id="310" r:id="rId9"/>
    <p:sldId id="312" r:id="rId10"/>
    <p:sldId id="365" r:id="rId11"/>
    <p:sldId id="315" r:id="rId12"/>
    <p:sldId id="355" r:id="rId13"/>
    <p:sldId id="356" r:id="rId14"/>
    <p:sldId id="343" r:id="rId15"/>
    <p:sldId id="344" r:id="rId16"/>
    <p:sldId id="361" r:id="rId17"/>
    <p:sldId id="318" r:id="rId18"/>
    <p:sldId id="319" r:id="rId19"/>
    <p:sldId id="320" r:id="rId20"/>
    <p:sldId id="345" r:id="rId21"/>
    <p:sldId id="321" r:id="rId22"/>
    <p:sldId id="323" r:id="rId23"/>
    <p:sldId id="325" r:id="rId24"/>
    <p:sldId id="329" r:id="rId25"/>
    <p:sldId id="330" r:id="rId26"/>
    <p:sldId id="331" r:id="rId27"/>
    <p:sldId id="333" r:id="rId28"/>
    <p:sldId id="335" r:id="rId29"/>
    <p:sldId id="334" r:id="rId30"/>
    <p:sldId id="351" r:id="rId31"/>
    <p:sldId id="363" r:id="rId32"/>
    <p:sldId id="285" r:id="rId33"/>
    <p:sldId id="357" r:id="rId34"/>
    <p:sldId id="353" r:id="rId35"/>
    <p:sldId id="359" r:id="rId36"/>
  </p:sldIdLst>
  <p:sldSz cx="12192000" cy="6858000"/>
  <p:notesSz cx="6781800" cy="90678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55" userDrawn="1">
          <p15:clr>
            <a:srgbClr val="A4A3A4"/>
          </p15:clr>
        </p15:guide>
        <p15:guide id="2" pos="2136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FF"/>
    <a:srgbClr val="CF6810"/>
    <a:srgbClr val="30003F"/>
    <a:srgbClr val="0099CC"/>
    <a:srgbClr val="00CC99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84" autoAdjust="0"/>
    <p:restoredTop sz="79627" autoAdjust="0"/>
  </p:normalViewPr>
  <p:slideViewPr>
    <p:cSldViewPr>
      <p:cViewPr varScale="1">
        <p:scale>
          <a:sx n="65" d="100"/>
          <a:sy n="65" d="100"/>
        </p:scale>
        <p:origin x="-104" y="-3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980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2592" y="-96"/>
      </p:cViewPr>
      <p:guideLst>
        <p:guide orient="horz" pos="2855"/>
        <p:guide pos="21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38780" cy="453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3021" y="0"/>
            <a:ext cx="2938780" cy="453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14645"/>
            <a:ext cx="2938780" cy="453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3021" y="8614645"/>
            <a:ext cx="2938780" cy="453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71778709-CFAC-42A7-BEC0-C566FAF694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983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38780" cy="45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3021" y="0"/>
            <a:ext cx="2938780" cy="45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77863"/>
            <a:ext cx="6019800" cy="33861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7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241" y="4290074"/>
            <a:ext cx="4973320" cy="40642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580149"/>
            <a:ext cx="2938780" cy="45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3021" y="8580149"/>
            <a:ext cx="2938780" cy="45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CF5BD364-902B-4D8B-9228-AAE7BB7395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6010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81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9981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896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0023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0688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21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280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7194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048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046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229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- As time</a:t>
            </a:r>
            <a:r>
              <a:rPr lang="en-US" baseline="0" dirty="0" smtClean="0"/>
              <a:t> goes on the amount of people who would continue to work if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876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71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611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280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561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103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210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47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591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2533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502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C414A-B319-4D83-8EBD-51A3F7A1ED4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61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C414A-B319-4D83-8EBD-51A3F7A1ED4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891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C414A-B319-4D83-8EBD-51A3F7A1ED4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814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C414A-B319-4D83-8EBD-51A3F7A1ED4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418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5AB1046-8842-DC44-BBEE-44916E02A825}" type="slidenum">
              <a:rPr lang="en-US"/>
              <a:pPr/>
              <a:t>11</a:t>
            </a:fld>
            <a:endParaRPr lang="en-US"/>
          </a:p>
        </p:txBody>
      </p:sp>
      <p:sp>
        <p:nvSpPr>
          <p:cNvPr id="277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71475" y="681038"/>
            <a:ext cx="6042025" cy="3398837"/>
          </a:xfrm>
          <a:ln/>
        </p:spPr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660191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3882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31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CEA00C-ECD7-401F-83D0-BFA0D3CA566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766139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CB0511-356A-441B-8B11-3A0930BD08F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35019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9C91683-7F90-4870-99AC-22F64C84993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85597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06CEA00C-ECD7-401F-83D0-BFA0D3CA566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3081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28D29-1ECB-41DF-951B-2A23F95AD026}" type="datetimeFigureOut">
              <a:rPr lang="en-US" smtClean="0"/>
              <a:t>2/4/17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>
              <a:defRPr/>
            </a:pPr>
            <a:fld id="{773E3C7D-094F-455A-89B0-4B1751828B5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156548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95BD2B23-C7B1-4C9F-A6A2-3BCDBA40F5B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153817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20EA60-C71F-4FAF-B928-0A023072642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179551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39C475-85F8-4F0D-96AC-308FB3C1BCA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39772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B70E22-73B5-43EB-BDA1-6C06D15533A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444230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B23C76D-5769-4FC1-B895-85609E2600D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826397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2740D93-245F-495B-8B89-5642DC402FA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61898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28D29-1ECB-41DF-951B-2A23F95AD026}" type="datetimeFigureOut">
              <a:rPr lang="en-US" smtClean="0"/>
              <a:t>2/4/17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3E3C7D-094F-455A-89B0-4B1751828B5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891308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D6748C-1285-4AEB-AA07-37BCE787C11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469967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CB0511-356A-441B-8B11-3A0930BD08F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39540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79C91683-7F90-4870-99AC-22F64C84993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92875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/>
        <p:txBody>
          <a:bodyPr/>
          <a:lstStyle>
            <a:lvl1pPr marL="227013" indent="-227013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Char char="•"/>
              <a:defRPr sz="2800"/>
            </a:lvl1pPr>
            <a:lvl2pPr marL="460375" indent="-260350">
              <a:lnSpc>
                <a:spcPct val="100000"/>
              </a:lnSpc>
              <a:spcBef>
                <a:spcPts val="200"/>
              </a:spcBef>
              <a:defRPr sz="2400"/>
            </a:lvl2pPr>
            <a:lvl3pPr>
              <a:lnSpc>
                <a:spcPct val="100000"/>
              </a:lnSpc>
              <a:spcBef>
                <a:spcPts val="200"/>
              </a:spcBef>
              <a:defRPr sz="2000"/>
            </a:lvl3pPr>
            <a:lvl4pPr>
              <a:lnSpc>
                <a:spcPct val="100000"/>
              </a:lnSpc>
              <a:spcBef>
                <a:spcPts val="200"/>
              </a:spcBef>
              <a:defRPr sz="1800"/>
            </a:lvl4pPr>
            <a:lvl5pPr>
              <a:lnSpc>
                <a:spcPct val="100000"/>
              </a:lnSpc>
              <a:spcBef>
                <a:spcPts val="200"/>
              </a:spcBef>
              <a:defRPr sz="1600"/>
            </a:lvl5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6E1E7-D781-488C-AA6B-3D055014F1C8}" type="datetimeFigureOut">
              <a:rPr lang="en-US" smtClean="0"/>
              <a:pPr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1B02-4B3B-475E-83EA-912FCF6AD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85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BD2B23-C7B1-4C9F-A6A2-3BCDBA40F5B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78166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20EA60-C71F-4FAF-B928-0A023072642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525494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39C475-85F8-4F0D-96AC-308FB3C1BCA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0934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B70E22-73B5-43EB-BDA1-6C06D15533A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23082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B23C76D-5769-4FC1-B895-85609E2600D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993745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740D93-245F-495B-8B89-5642DC402FA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16387"/>
      </p:ext>
    </p:extLst>
  </p:cSld>
  <p:clrMapOvr>
    <a:masterClrMapping/>
  </p:clrMapOvr>
  <p:transition xmlns:p14="http://schemas.microsoft.com/office/powerpoint/2010/main">
    <p:cover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D6748C-1285-4AEB-AA07-37BCE787C11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26165"/>
      </p:ext>
    </p:extLst>
  </p:cSld>
  <p:clrMapOvr>
    <a:masterClrMapping/>
  </p:clrMapOvr>
  <p:transition xmlns:p14="http://schemas.microsoft.com/office/powerpoint/2010/main">
    <p:cover dir="d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91F09CC-B26F-4997-8B4E-5BEFFB645EC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9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</p:sldLayoutIdLst>
  <p:transition xmlns:p14="http://schemas.microsoft.com/office/powerpoint/2010/main">
    <p:cover dir="d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>
              <a:defRPr/>
            </a:pPr>
            <a:fld id="{A91F09CC-B26F-4997-8B4E-5BEFFB645EC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0534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0" r:id="rId1"/>
    <p:sldLayoutId id="2147483911" r:id="rId2"/>
    <p:sldLayoutId id="2147483912" r:id="rId3"/>
    <p:sldLayoutId id="2147483913" r:id="rId4"/>
    <p:sldLayoutId id="2147483914" r:id="rId5"/>
    <p:sldLayoutId id="2147483915" r:id="rId6"/>
    <p:sldLayoutId id="2147483916" r:id="rId7"/>
    <p:sldLayoutId id="2147483917" r:id="rId8"/>
    <p:sldLayoutId id="2147483918" r:id="rId9"/>
    <p:sldLayoutId id="2147483919" r:id="rId10"/>
    <p:sldLayoutId id="2147483920" r:id="rId11"/>
    <p:sldLayoutId id="2147483921" r:id="rId12"/>
  </p:sldLayoutIdLst>
  <p:transition xmlns:p14="http://schemas.microsoft.com/office/powerpoint/2010/main">
    <p:cover dir="d"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notesSlide" Target="../notesSlides/notesSlide11.xml"/><Relationship Id="rId1" Type="http://schemas.openxmlformats.org/officeDocument/2006/relationships/tags" Target="../tags/tag6.xml"/><Relationship Id="rId2" Type="http://schemas.openxmlformats.org/officeDocument/2006/relationships/tags" Target="../tags/tag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1.jpe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9.jpe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10.png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image" Target="../media/image11.png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image" Target="../media/image12.jpeg"/><Relationship Id="rId5" Type="http://schemas.openxmlformats.org/officeDocument/2006/relationships/image" Target="../media/image13.jpeg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4" Type="http://schemas.openxmlformats.org/officeDocument/2006/relationships/image" Target="../media/image14.jpeg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image" Target="../media/image15.png"/><Relationship Id="rId1" Type="http://schemas.openxmlformats.org/officeDocument/2006/relationships/tags" Target="../tags/tag15.x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image" Target="../media/image16.jpeg"/><Relationship Id="rId5" Type="http://schemas.openxmlformats.org/officeDocument/2006/relationships/image" Target="../media/image17.jpeg"/><Relationship Id="rId1" Type="http://schemas.openxmlformats.org/officeDocument/2006/relationships/tags" Target="../tags/tag16.xml"/><Relationship Id="rId2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image" Target="../media/image18.png"/><Relationship Id="rId1" Type="http://schemas.openxmlformats.org/officeDocument/2006/relationships/tags" Target="../tags/tag17.xml"/><Relationship Id="rId2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simonandschuster.com/books/Why-We-Work/Barry-Schwartz/TED-Books/9781476784861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500" dirty="0"/>
              <a:t>An Introduction to Industrial and Organizational (IO) Psychology</a:t>
            </a:r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1</a:t>
            </a:r>
          </a:p>
        </p:txBody>
      </p:sp>
    </p:spTree>
    <p:extLst>
      <p:ext uri="{BB962C8B-B14F-4D97-AF65-F5344CB8AC3E}">
        <p14:creationId xmlns:p14="http://schemas.microsoft.com/office/powerpoint/2010/main" val="1488065274"/>
      </p:ext>
    </p:extLst>
  </p:cSld>
  <p:clrMapOvr>
    <a:masterClrMapping/>
  </p:clrMapOvr>
  <p:transition xmlns:p14="http://schemas.microsoft.com/office/powerpoint/2010/main">
    <p:cover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Scientist-Practitioner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581192" y="2265297"/>
            <a:ext cx="11029615" cy="367830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u="sng" dirty="0" smtClean="0"/>
          </a:p>
          <a:p>
            <a:r>
              <a:rPr lang="en-US" b="1" u="sng" dirty="0"/>
              <a:t>Scientist </a:t>
            </a:r>
            <a:r>
              <a:rPr lang="mr-IN" b="1" u="sng" dirty="0"/>
              <a:t>–</a:t>
            </a:r>
            <a:r>
              <a:rPr lang="en-US" b="1" u="sng" dirty="0"/>
              <a:t> Practitioner </a:t>
            </a:r>
            <a:r>
              <a:rPr lang="en-US" b="1" u="sng" dirty="0" smtClean="0"/>
              <a:t>model</a:t>
            </a:r>
            <a:r>
              <a:rPr lang="en-US" dirty="0" smtClean="0"/>
              <a:t>:  </a:t>
            </a:r>
            <a:r>
              <a:rPr lang="en-US" dirty="0"/>
              <a:t>A model that uses scientific tools and research in the </a:t>
            </a:r>
            <a:r>
              <a:rPr lang="en-US" dirty="0" smtClean="0"/>
              <a:t>practice </a:t>
            </a:r>
            <a:r>
              <a:rPr lang="en-US" dirty="0"/>
              <a:t>of 1/o psych</a:t>
            </a:r>
          </a:p>
          <a:p>
            <a:r>
              <a:rPr lang="en-US" b="1" u="sng" dirty="0" smtClean="0"/>
              <a:t>The </a:t>
            </a:r>
            <a:r>
              <a:rPr lang="en-US" b="1" u="sng" dirty="0"/>
              <a:t>Scientist</a:t>
            </a:r>
            <a:r>
              <a:rPr lang="en-US" dirty="0"/>
              <a:t>: Using scientifically supported principles of research to ask questions about psychology at </a:t>
            </a:r>
            <a:r>
              <a:rPr lang="en-US" dirty="0" smtClean="0"/>
              <a:t>work</a:t>
            </a:r>
            <a:endParaRPr lang="en-US" dirty="0"/>
          </a:p>
          <a:p>
            <a:r>
              <a:rPr lang="en-US" b="1" u="sng" dirty="0"/>
              <a:t>The </a:t>
            </a:r>
            <a:r>
              <a:rPr lang="en-US" b="1" u="sng" dirty="0" smtClean="0"/>
              <a:t>Practitioner: Using</a:t>
            </a:r>
            <a:r>
              <a:rPr lang="en-US" dirty="0" smtClean="0"/>
              <a:t> </a:t>
            </a:r>
            <a:r>
              <a:rPr lang="en-US" dirty="0"/>
              <a:t>the Scientist’s research to improve individual and organizational outcomes for real </a:t>
            </a:r>
            <a:r>
              <a:rPr lang="en-US" dirty="0" smtClean="0"/>
              <a:t>organizations</a:t>
            </a:r>
          </a:p>
          <a:p>
            <a:r>
              <a:rPr lang="en-US" dirty="0" smtClean="0"/>
              <a:t>** I/O psych is both scientist and </a:t>
            </a:r>
            <a:r>
              <a:rPr lang="en-US" dirty="0"/>
              <a:t>Practitioner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86853515"/>
      </p:ext>
    </p:extLst>
  </p:cSld>
  <p:clrMapOvr>
    <a:masterClrMapping/>
  </p:clrMapOvr>
  <p:transition xmlns:p14="http://schemas.microsoft.com/office/powerpoint/2010/main">
    <p:cover dir="d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 Psychology is an Evidence-Based Approach</a:t>
            </a:r>
          </a:p>
        </p:txBody>
      </p:sp>
      <p:sp>
        <p:nvSpPr>
          <p:cNvPr id="276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517525" indent="-55563">
              <a:buNone/>
            </a:pPr>
            <a:r>
              <a:rPr lang="en-US" sz="3000" dirty="0"/>
              <a:t>“Evidence-based management means managerial decisions &amp; org practices are </a:t>
            </a:r>
            <a:r>
              <a:rPr lang="en-US" sz="3000" b="1" dirty="0">
                <a:solidFill>
                  <a:schemeClr val="hlink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informed</a:t>
            </a:r>
            <a:r>
              <a:rPr lang="en-US" sz="3000" dirty="0"/>
              <a:t> by the best available scientific evidence” </a:t>
            </a:r>
          </a:p>
          <a:p>
            <a:pPr marL="517525" indent="-55563" algn="r">
              <a:buNone/>
            </a:pPr>
            <a:r>
              <a:rPr lang="en-US" sz="2400" b="1" dirty="0"/>
              <a:t>(Rousseau &amp; McCarthy, 2007)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82326-0C0E-DB43-AFFD-DFFCC1544C6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374277"/>
      </p:ext>
    </p:extLst>
  </p:cSld>
  <p:clrMapOvr>
    <a:masterClrMapping/>
  </p:clrMapOvr>
  <p:transition xmlns:p14="http://schemas.microsoft.com/office/powerpoint/2010/main">
    <p:cover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constitutes “evidence”?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Two Types of Evidence</a:t>
            </a:r>
          </a:p>
          <a:p>
            <a:pPr marL="0" indent="0">
              <a:buNone/>
            </a:pPr>
            <a:endParaRPr lang="en-US" sz="600" dirty="0"/>
          </a:p>
          <a:p>
            <a:r>
              <a:rPr lang="en-US" dirty="0"/>
              <a:t>‘Big E’: generalizable info about cause-effect connections derived from scientific methods</a:t>
            </a:r>
          </a:p>
          <a:p>
            <a:pPr lvl="1"/>
            <a:r>
              <a:rPr lang="en-US" dirty="0"/>
              <a:t>Example: specific goals promote much higher goal attainment than do vague goals</a:t>
            </a:r>
          </a:p>
          <a:p>
            <a:endParaRPr lang="en-US" dirty="0"/>
          </a:p>
          <a:p>
            <a:r>
              <a:rPr lang="en-US" dirty="0"/>
              <a:t>‘Little e’: organization-specific, as exemplified by root cause analysis &amp; other fact-based approaches</a:t>
            </a:r>
          </a:p>
          <a:p>
            <a:pPr lvl="1"/>
            <a:r>
              <a:rPr lang="en-US" dirty="0"/>
              <a:t>Example: Six-sigma/total quality management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38884152"/>
      </p:ext>
    </p:extLst>
  </p:cSld>
  <p:clrMapOvr>
    <a:masterClrMapping/>
  </p:clrMapOvr>
  <p:transition xmlns:p14="http://schemas.microsoft.com/office/powerpoint/2010/main">
    <p:cover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SIOP as a Resource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Society for Industrial and Organizational Psychology (SIOP; Division 14 of APA)</a:t>
            </a:r>
          </a:p>
          <a:p>
            <a:pPr lvl="1"/>
            <a:r>
              <a:rPr lang="en-US" dirty="0"/>
              <a:t>Established in 1945</a:t>
            </a:r>
          </a:p>
          <a:p>
            <a:pPr lvl="1"/>
            <a:r>
              <a:rPr lang="en-US" dirty="0"/>
              <a:t>Approx. 8,600 members</a:t>
            </a:r>
          </a:p>
          <a:p>
            <a:r>
              <a:rPr lang="en-US" dirty="0"/>
              <a:t>www.siop.org</a:t>
            </a:r>
          </a:p>
          <a:p>
            <a:pPr lvl="1"/>
            <a:r>
              <a:rPr lang="en-US" dirty="0"/>
              <a:t>History of IO psychology</a:t>
            </a:r>
          </a:p>
          <a:p>
            <a:pPr lvl="1"/>
            <a:r>
              <a:rPr lang="en-US" dirty="0"/>
              <a:t>Membership information (incl. students)</a:t>
            </a:r>
          </a:p>
          <a:p>
            <a:pPr lvl="1"/>
            <a:r>
              <a:rPr lang="en-US" dirty="0"/>
              <a:t>Quarterly newspaper: TIP</a:t>
            </a:r>
          </a:p>
          <a:p>
            <a:pPr lvl="1"/>
            <a:r>
              <a:rPr lang="en-US" dirty="0" err="1"/>
              <a:t>JobNet</a:t>
            </a:r>
            <a:endParaRPr lang="en-US" dirty="0"/>
          </a:p>
          <a:p>
            <a:pPr lvl="1"/>
            <a:r>
              <a:rPr lang="en-US" dirty="0"/>
              <a:t>Educational institutions that offer graduate training programs in I-O psychology</a:t>
            </a:r>
          </a:p>
          <a:p>
            <a:pPr lvl="1"/>
            <a:r>
              <a:rPr lang="en-US" dirty="0"/>
              <a:t>List of SIOP publications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1B02-4B3B-475E-83EA-912FCF6AD93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87785"/>
      </p:ext>
    </p:extLst>
  </p:cSld>
  <p:clrMapOvr>
    <a:masterClrMapping/>
  </p:clrMapOvr>
  <p:transition xmlns:p14="http://schemas.microsoft.com/office/powerpoint/2010/main">
    <p:cover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This Course Can Help You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Knowledge about 21st century workplace</a:t>
            </a:r>
          </a:p>
          <a:p>
            <a:pPr lvl="1"/>
            <a:r>
              <a:rPr lang="en-US" dirty="0"/>
              <a:t>Help you understand your work experiences</a:t>
            </a:r>
          </a:p>
          <a:p>
            <a:pPr lvl="1"/>
            <a:r>
              <a:rPr lang="en-US" dirty="0"/>
              <a:t>Provide a foundation for developing and/or implementing effective work-related policies</a:t>
            </a:r>
          </a:p>
          <a:p>
            <a:pPr lvl="1"/>
            <a:r>
              <a:rPr lang="en-US" dirty="0"/>
              <a:t>Allow you to help others understand how work policies are affecting them</a:t>
            </a:r>
          </a:p>
          <a:p>
            <a:pPr lvl="1"/>
            <a:r>
              <a:rPr lang="en-US" dirty="0"/>
              <a:t>Course will address issues such as work stress, work-family balance, workplace discrimination, &amp; leadership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1B02-4B3B-475E-83EA-912FCF6AD93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481346"/>
      </p:ext>
    </p:extLst>
  </p:cSld>
  <p:clrMapOvr>
    <a:masterClrMapping/>
  </p:clrMapOvr>
  <p:transition xmlns:p14="http://schemas.microsoft.com/office/powerpoint/2010/main">
    <p:cover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 1.2 – past, present, &amp; Future of IO Psychology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Brief History of </a:t>
            </a:r>
            <a:r>
              <a:rPr lang="en-US" dirty="0" smtClean="0"/>
              <a:t>IO Psychology</a:t>
            </a:r>
          </a:p>
          <a:p>
            <a:r>
              <a:rPr lang="en-US" dirty="0"/>
              <a:t>Modern IO Psychology</a:t>
            </a:r>
          </a:p>
        </p:txBody>
      </p:sp>
    </p:spTree>
    <p:extLst>
      <p:ext uri="{BB962C8B-B14F-4D97-AF65-F5344CB8AC3E}">
        <p14:creationId xmlns:p14="http://schemas.microsoft.com/office/powerpoint/2010/main" val="3642357135"/>
      </p:ext>
    </p:extLst>
  </p:cSld>
  <p:clrMapOvr>
    <a:masterClrMapping/>
  </p:clrMapOvr>
  <p:transition xmlns:p14="http://schemas.microsoft.com/office/powerpoint/2010/main">
    <p:cover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PQuestion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IO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18" name="ResponseTable" hidden="1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939636" y="5511800"/>
          <a:ext cx="831272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63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10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11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12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13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14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15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16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17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18"/>
                    </a:ext>
                  </a:extLst>
                </a:gridCol>
                <a:gridCol w="415636">
                  <a:extLst>
                    <a:ext uri="{9D8B030D-6E8A-4147-A177-3AD203B41FA5}">
                      <a16:colId xmlns="" xmlns:a16="http://schemas.microsoft.com/office/drawing/2014/main" val="20019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80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663902161"/>
      </p:ext>
    </p:extLst>
  </p:cSld>
  <p:clrMapOvr>
    <a:masterClrMapping/>
  </p:clrMapOvr>
  <p:transition xmlns:p14="http://schemas.microsoft.com/office/powerpoint/2010/main">
    <p:cover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Eras of IO Psychology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296504"/>
          </a:xfrm>
        </p:spPr>
        <p:txBody>
          <a:bodyPr>
            <a:noAutofit/>
          </a:bodyPr>
          <a:lstStyle/>
          <a:p>
            <a:r>
              <a:rPr lang="en-US" sz="2000" dirty="0"/>
              <a:t>Era 1: Infancy</a:t>
            </a:r>
          </a:p>
          <a:p>
            <a:pPr lvl="1"/>
            <a:r>
              <a:rPr lang="en-US" sz="1800" dirty="0"/>
              <a:t>Late 19th century (1876) through the aftermath of World War I (1930s)</a:t>
            </a:r>
          </a:p>
          <a:p>
            <a:endParaRPr lang="en-US" sz="1800" dirty="0"/>
          </a:p>
          <a:p>
            <a:r>
              <a:rPr lang="en-US" sz="2000" dirty="0"/>
              <a:t>Era 2: Change in Focus</a:t>
            </a:r>
          </a:p>
          <a:p>
            <a:pPr lvl="1"/>
            <a:r>
              <a:rPr lang="en-US" sz="1800" dirty="0"/>
              <a:t>1930s through WW2</a:t>
            </a:r>
          </a:p>
          <a:p>
            <a:endParaRPr lang="en-US" sz="1800" dirty="0"/>
          </a:p>
          <a:p>
            <a:r>
              <a:rPr lang="en-US" sz="2000" dirty="0"/>
              <a:t>Era 3: Rapid Growth</a:t>
            </a:r>
          </a:p>
          <a:p>
            <a:pPr lvl="1"/>
            <a:r>
              <a:rPr lang="en-US" sz="1800" dirty="0"/>
              <a:t>WW2 through 1960s</a:t>
            </a:r>
          </a:p>
          <a:p>
            <a:endParaRPr lang="en-US" sz="1800" dirty="0"/>
          </a:p>
          <a:p>
            <a:r>
              <a:rPr lang="en-US" sz="2000" dirty="0"/>
              <a:t>Era 4: The Cognitive Revolution</a:t>
            </a:r>
          </a:p>
          <a:p>
            <a:pPr lvl="1"/>
            <a:r>
              <a:rPr lang="en-US" sz="1800" dirty="0"/>
              <a:t>1960s to present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3953688"/>
      </p:ext>
    </p:extLst>
  </p:cSld>
  <p:clrMapOvr>
    <a:masterClrMapping/>
  </p:clrMapOvr>
  <p:transition xmlns:p14="http://schemas.microsoft.com/office/powerpoint/2010/main">
    <p:cover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69444"/>
          </a:xfrm>
        </p:spPr>
        <p:txBody>
          <a:bodyPr/>
          <a:lstStyle/>
          <a:p>
            <a:r>
              <a:rPr lang="en-US" dirty="0"/>
              <a:t>Era 1: Infancy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0" y="2133600"/>
            <a:ext cx="8763000" cy="4724400"/>
          </a:xfrm>
        </p:spPr>
        <p:txBody>
          <a:bodyPr>
            <a:noAutofit/>
          </a:bodyPr>
          <a:lstStyle/>
          <a:p>
            <a:r>
              <a:rPr lang="en-US" sz="1800" dirty="0" smtClean="0"/>
              <a:t>Psychology -  </a:t>
            </a:r>
            <a:r>
              <a:rPr lang="en-US" sz="1800" dirty="0"/>
              <a:t>new science</a:t>
            </a:r>
          </a:p>
          <a:p>
            <a:pPr lvl="1"/>
            <a:r>
              <a:rPr lang="en-US" sz="1800" dirty="0"/>
              <a:t>Wilhelm </a:t>
            </a:r>
            <a:r>
              <a:rPr lang="en-US" sz="1800" dirty="0" smtClean="0"/>
              <a:t>Wundt </a:t>
            </a:r>
            <a:r>
              <a:rPr lang="mr-IN" sz="1800" dirty="0" smtClean="0"/>
              <a:t>–</a:t>
            </a:r>
            <a:r>
              <a:rPr lang="en-US" sz="1800" dirty="0" smtClean="0"/>
              <a:t> father of all psychology/Made 1</a:t>
            </a:r>
            <a:r>
              <a:rPr lang="en-US" sz="1800" baseline="30000" dirty="0" smtClean="0"/>
              <a:t>st</a:t>
            </a:r>
            <a:r>
              <a:rPr lang="en-US" sz="1800" dirty="0" smtClean="0"/>
              <a:t> psychology lab</a:t>
            </a:r>
            <a:endParaRPr lang="en-US" sz="1800" dirty="0"/>
          </a:p>
          <a:p>
            <a:r>
              <a:rPr lang="en-US" sz="1800" dirty="0"/>
              <a:t>Developing IO</a:t>
            </a:r>
          </a:p>
          <a:p>
            <a:pPr lvl="1"/>
            <a:r>
              <a:rPr lang="en-US" sz="1800" dirty="0"/>
              <a:t>Hugo </a:t>
            </a:r>
            <a:r>
              <a:rPr lang="en-US" sz="1800" dirty="0" smtClean="0"/>
              <a:t>Munsterberg - father of i/o </a:t>
            </a:r>
            <a:r>
              <a:rPr lang="en-US" sz="1800" dirty="0" smtClean="0"/>
              <a:t>psychology, </a:t>
            </a:r>
            <a:r>
              <a:rPr lang="en-US" sz="1800" dirty="0" smtClean="0"/>
              <a:t>wrote 1</a:t>
            </a:r>
            <a:r>
              <a:rPr lang="en-US" sz="1800" baseline="30000" dirty="0" smtClean="0"/>
              <a:t>st</a:t>
            </a:r>
            <a:r>
              <a:rPr lang="en-US" sz="1800" dirty="0" smtClean="0"/>
              <a:t> i/o psych textbook</a:t>
            </a:r>
            <a:endParaRPr lang="en-US" sz="1800" dirty="0"/>
          </a:p>
          <a:p>
            <a:pPr lvl="1"/>
            <a:r>
              <a:rPr lang="en-US" sz="1800" dirty="0"/>
              <a:t>James </a:t>
            </a:r>
            <a:r>
              <a:rPr lang="en-US" sz="1800" dirty="0" err="1"/>
              <a:t>Cattell</a:t>
            </a:r>
            <a:r>
              <a:rPr lang="en-US" sz="1800" dirty="0"/>
              <a:t> </a:t>
            </a:r>
            <a:r>
              <a:rPr lang="mr-IN" sz="1800" dirty="0" smtClean="0"/>
              <a:t>–</a:t>
            </a:r>
            <a:r>
              <a:rPr lang="en-US" sz="1800" dirty="0" smtClean="0"/>
              <a:t> father of different psych, said people are different/ worked under sir Frances </a:t>
            </a:r>
            <a:endParaRPr lang="en-US" sz="1800" dirty="0"/>
          </a:p>
          <a:p>
            <a:pPr lvl="1"/>
            <a:r>
              <a:rPr lang="en-US" sz="1800" dirty="0"/>
              <a:t>Harry </a:t>
            </a:r>
            <a:r>
              <a:rPr lang="en-US" sz="1800" dirty="0" err="1" smtClean="0"/>
              <a:t>Hollingworth</a:t>
            </a:r>
            <a:r>
              <a:rPr lang="en-US" sz="1800" dirty="0" smtClean="0"/>
              <a:t> </a:t>
            </a:r>
            <a:r>
              <a:rPr lang="mr-IN" sz="1800" dirty="0" smtClean="0"/>
              <a:t>–</a:t>
            </a:r>
            <a:r>
              <a:rPr lang="en-US" sz="1800" dirty="0" smtClean="0"/>
              <a:t> ask by coke to study effects of </a:t>
            </a:r>
            <a:r>
              <a:rPr lang="en-US" sz="1800" dirty="0" smtClean="0"/>
              <a:t>caffeine; found that in </a:t>
            </a:r>
            <a:r>
              <a:rPr lang="en-US" sz="1800" dirty="0" smtClean="0"/>
              <a:t>normal </a:t>
            </a:r>
            <a:r>
              <a:rPr lang="en-US" sz="1800" dirty="0" smtClean="0"/>
              <a:t>amounts caffeine enhances performance</a:t>
            </a:r>
            <a:endParaRPr lang="en-US" sz="1800" dirty="0"/>
          </a:p>
          <a:p>
            <a:r>
              <a:rPr lang="en-US" sz="1800" dirty="0"/>
              <a:t>World War I</a:t>
            </a:r>
          </a:p>
          <a:p>
            <a:pPr lvl="1"/>
            <a:r>
              <a:rPr lang="en-US" sz="1800" dirty="0"/>
              <a:t>Walter Dill Scott and Walter </a:t>
            </a:r>
            <a:r>
              <a:rPr lang="en-US" sz="1800" dirty="0" smtClean="0"/>
              <a:t>Bingham </a:t>
            </a:r>
            <a:r>
              <a:rPr lang="mr-IN" sz="1800" dirty="0" smtClean="0"/>
              <a:t>–</a:t>
            </a:r>
            <a:r>
              <a:rPr lang="en-US" sz="1800" dirty="0" smtClean="0"/>
              <a:t> worked at Carnegie Institute developing a way to select and train sales personnel</a:t>
            </a:r>
          </a:p>
          <a:p>
            <a:pPr lvl="2"/>
            <a:r>
              <a:rPr lang="en-US" sz="1800" dirty="0" smtClean="0"/>
              <a:t>During WW1 they helped test and place army recruits with the help of the Stanford </a:t>
            </a:r>
            <a:r>
              <a:rPr lang="mr-IN" sz="1800" dirty="0" smtClean="0"/>
              <a:t>–</a:t>
            </a:r>
            <a:r>
              <a:rPr lang="en-US" sz="1800" dirty="0" err="1" smtClean="0"/>
              <a:t>Binet</a:t>
            </a:r>
            <a:r>
              <a:rPr lang="en-US" sz="1800" dirty="0" smtClean="0"/>
              <a:t> Test; that they helped adapt</a:t>
            </a:r>
          </a:p>
          <a:p>
            <a:pPr lvl="3"/>
            <a:r>
              <a:rPr lang="en-US" sz="1600" b="1" u="sng" dirty="0" smtClean="0"/>
              <a:t>Stanford-</a:t>
            </a:r>
            <a:r>
              <a:rPr lang="en-US" sz="1600" b="1" u="sng" dirty="0" err="1" smtClean="0"/>
              <a:t>Binet</a:t>
            </a:r>
            <a:r>
              <a:rPr lang="en-US" sz="1600" b="1" u="sng" dirty="0" smtClean="0"/>
              <a:t> Test</a:t>
            </a:r>
            <a:r>
              <a:rPr lang="en-US" sz="1600" dirty="0" smtClean="0"/>
              <a:t>: an intelligence test designed to test one individual at a time </a:t>
            </a:r>
            <a:endParaRPr lang="en-US" sz="1600" dirty="0" smtClean="0"/>
          </a:p>
          <a:p>
            <a:pPr lvl="2"/>
            <a:endParaRPr lang="en-US" sz="1800" dirty="0"/>
          </a:p>
        </p:txBody>
      </p:sp>
      <p:pic>
        <p:nvPicPr>
          <p:cNvPr id="33794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077200" y="228600"/>
            <a:ext cx="13716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5" name="Picture 3"/>
          <p:cNvPicPr>
            <a:picLocks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448800" y="228600"/>
            <a:ext cx="12192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6" name="Picture 4"/>
          <p:cNvPicPr>
            <a:picLocks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668000" y="228600"/>
            <a:ext cx="11430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7" name="Picture 5"/>
          <p:cNvPicPr>
            <a:picLocks noChangeArrowheads="1"/>
          </p:cNvPicPr>
          <p:nvPr/>
        </p:nvPicPr>
        <p:blipFill rotWithShape="1">
          <a:blip r:embed="rId7" cstate="print"/>
          <a:srcRect l="5427" t="4003" r="7073" b="5252"/>
          <a:stretch/>
        </p:blipFill>
        <p:spPr bwMode="auto">
          <a:xfrm>
            <a:off x="9448800" y="1676400"/>
            <a:ext cx="12192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8" name="Picture 6"/>
          <p:cNvPicPr>
            <a:picLocks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8077200" y="1676400"/>
            <a:ext cx="13716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9" name="Picture 7"/>
          <p:cNvPicPr>
            <a:picLocks noChangeArrowheads="1"/>
          </p:cNvPicPr>
          <p:nvPr/>
        </p:nvPicPr>
        <p:blipFill rotWithShape="1">
          <a:blip r:embed="rId9" cstate="print"/>
          <a:srcRect l="5428" r="5331"/>
          <a:stretch/>
        </p:blipFill>
        <p:spPr bwMode="auto">
          <a:xfrm>
            <a:off x="10668000" y="1676400"/>
            <a:ext cx="12192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25082927"/>
      </p:ext>
    </p:extLst>
  </p:cSld>
  <p:clrMapOvr>
    <a:masterClrMapping/>
  </p:clrMapOvr>
  <p:transition xmlns:p14="http://schemas.microsoft.com/office/powerpoint/2010/main">
    <p:cover dir="d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13342"/>
          </a:xfrm>
        </p:spPr>
        <p:txBody>
          <a:bodyPr>
            <a:normAutofit fontScale="90000"/>
          </a:bodyPr>
          <a:lstStyle/>
          <a:p>
            <a:r>
              <a:rPr lang="en-US" dirty="0"/>
              <a:t>Era 1: Infancy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sz="half" idx="1"/>
          </p:nvPr>
        </p:nvSpPr>
        <p:spPr>
          <a:xfrm>
            <a:off x="0" y="1981200"/>
            <a:ext cx="11887200" cy="47244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Time </a:t>
            </a:r>
            <a:r>
              <a:rPr lang="en-US" dirty="0"/>
              <a:t>and Motion </a:t>
            </a:r>
            <a:r>
              <a:rPr lang="en-US" dirty="0" smtClean="0"/>
              <a:t>Studies </a:t>
            </a:r>
            <a:r>
              <a:rPr lang="mr-IN" dirty="0" smtClean="0"/>
              <a:t>–</a:t>
            </a:r>
            <a:r>
              <a:rPr lang="en-US" dirty="0" smtClean="0"/>
              <a:t> studies that broke every action into parts, timed those with a stopwatch and developed new and more efficient movements that would reduce fatigue and increas</a:t>
            </a:r>
            <a:r>
              <a:rPr lang="en-US" dirty="0" smtClean="0"/>
              <a:t>e productivity</a:t>
            </a:r>
            <a:endParaRPr lang="en-US" dirty="0"/>
          </a:p>
          <a:p>
            <a:pPr lvl="1"/>
            <a:r>
              <a:rPr lang="en-US" dirty="0"/>
              <a:t>Frederick Taylor</a:t>
            </a:r>
          </a:p>
          <a:p>
            <a:pPr lvl="1"/>
            <a:r>
              <a:rPr lang="en-US" dirty="0"/>
              <a:t>Frank and </a:t>
            </a:r>
            <a:r>
              <a:rPr lang="en-US" dirty="0" err="1"/>
              <a:t>Lilian</a:t>
            </a:r>
            <a:r>
              <a:rPr lang="en-US" dirty="0"/>
              <a:t> </a:t>
            </a:r>
            <a:r>
              <a:rPr lang="en-US" dirty="0" err="1" smtClean="0"/>
              <a:t>Gilbreth</a:t>
            </a:r>
            <a:endParaRPr lang="en-US" dirty="0" smtClean="0"/>
          </a:p>
          <a:p>
            <a:pPr lvl="2"/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time and motion study </a:t>
            </a:r>
            <a:r>
              <a:rPr lang="mr-IN" dirty="0" smtClean="0"/>
              <a:t>–</a:t>
            </a:r>
            <a:r>
              <a:rPr lang="en-US" dirty="0" smtClean="0"/>
              <a:t> brick lane</a:t>
            </a:r>
          </a:p>
          <a:p>
            <a:pPr lvl="3"/>
            <a:r>
              <a:rPr lang="en-US" dirty="0" smtClean="0"/>
              <a:t>After watching brick layer they helped create scaffolding to make workers not bend over, and made it possible to double the work in the same time</a:t>
            </a:r>
            <a:endParaRPr lang="en-US" dirty="0"/>
          </a:p>
          <a:p>
            <a:pPr lvl="2"/>
            <a:r>
              <a:rPr lang="en-US" dirty="0"/>
              <a:t>Lilian Gilbreth was awarded the first Ph.D. in Industrial Psychology in 1917</a:t>
            </a:r>
          </a:p>
          <a:p>
            <a:r>
              <a:rPr lang="en-US" dirty="0"/>
              <a:t>Scientific Management </a:t>
            </a:r>
            <a:r>
              <a:rPr lang="mr-IN" dirty="0"/>
              <a:t>–</a:t>
            </a:r>
            <a:r>
              <a:rPr lang="en-US" dirty="0"/>
              <a:t> a movement based on principles developed by Fredrick W Taylor, who said there was 1 best and most efficient way to perform various </a:t>
            </a:r>
            <a:r>
              <a:rPr lang="en-US" dirty="0" smtClean="0"/>
              <a:t>jobs</a:t>
            </a:r>
            <a:endParaRPr lang="en-US" dirty="0"/>
          </a:p>
          <a:p>
            <a:r>
              <a:rPr lang="en-US" dirty="0"/>
              <a:t>Beginning of the </a:t>
            </a:r>
            <a:r>
              <a:rPr lang="en-US" i="1" dirty="0"/>
              <a:t>Journal of Applied Psychology</a:t>
            </a:r>
          </a:p>
        </p:txBody>
      </p:sp>
      <p:pic>
        <p:nvPicPr>
          <p:cNvPr id="10" name="Picture 8" descr="lillian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9800" y="762000"/>
            <a:ext cx="12192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7" descr="TaylorFW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9000" y="838200"/>
            <a:ext cx="9906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15" descr="https://upload.wikimedia.org/wikipedia/commons/3/34/Frank_Bunker_Gilbreth_Sr_1868-1924.jp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600" y="762000"/>
            <a:ext cx="1219200" cy="137160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97582201"/>
      </p:ext>
    </p:extLst>
  </p:cSld>
  <p:clrMapOvr>
    <a:masterClrMapping/>
  </p:clrMapOvr>
  <p:transition xmlns:p14="http://schemas.microsoft.com/office/powerpoint/2010/main">
    <p:cover dir="d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Module 1.1 – The Importance of IO Psychology</a:t>
            </a:r>
          </a:p>
          <a:p>
            <a:r>
              <a:rPr lang="en-US" dirty="0" smtClean="0"/>
              <a:t>Module 1.2 – The Past, Present, and Future of IO Psychology</a:t>
            </a:r>
          </a:p>
          <a:p>
            <a:pPr lvl="1"/>
            <a:r>
              <a:rPr lang="en-US" dirty="0"/>
              <a:t>A Brief History of IO Psychology</a:t>
            </a:r>
          </a:p>
          <a:p>
            <a:pPr lvl="1"/>
            <a:r>
              <a:rPr lang="en-US" dirty="0"/>
              <a:t>Modern IO </a:t>
            </a:r>
            <a:r>
              <a:rPr lang="en-US" dirty="0" smtClean="0"/>
              <a:t>Psychology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3E3C7D-094F-455A-89B0-4B1751828B5F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859742"/>
      </p:ext>
    </p:extLst>
  </p:cSld>
  <p:clrMapOvr>
    <a:masterClrMapping/>
  </p:clrMapOvr>
  <p:transition xmlns:p14="http://schemas.microsoft.com/office/powerpoint/2010/main">
    <p:cover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773" name="Rectangle 6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2771" name="Picture 3"/>
          <p:cNvPicPr>
            <a:picLocks noChangeAspect="1" noChangeArrowheads="1"/>
          </p:cNvPicPr>
          <p:nvPr/>
        </p:nvPicPr>
        <p:blipFill rotWithShape="1">
          <a:blip r:embed="rId4" cstate="print"/>
          <a:srcRect/>
          <a:stretch/>
        </p:blipFill>
        <p:spPr bwMode="auto">
          <a:xfrm>
            <a:off x="609600" y="2514600"/>
            <a:ext cx="3505200" cy="2259139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en-US" dirty="0"/>
              <a:t>Era 2: Change in Focus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4495800" y="762000"/>
            <a:ext cx="7475945" cy="5867400"/>
          </a:xfrm>
        </p:spPr>
        <p:txBody>
          <a:bodyPr>
            <a:normAutofit lnSpcReduction="10000"/>
          </a:bodyPr>
          <a:lstStyle/>
          <a:p>
            <a:r>
              <a:rPr lang="en-US" dirty="0" err="1" smtClean="0">
                <a:solidFill>
                  <a:srgbClr val="000000"/>
                </a:solidFill>
              </a:rPr>
              <a:t>Revery</a:t>
            </a:r>
            <a:r>
              <a:rPr lang="en-US" dirty="0" smtClean="0">
                <a:solidFill>
                  <a:srgbClr val="000000"/>
                </a:solidFill>
              </a:rPr>
              <a:t> Obsession </a:t>
            </a:r>
            <a:r>
              <a:rPr lang="mr-IN" dirty="0" smtClean="0">
                <a:solidFill>
                  <a:srgbClr val="000000"/>
                </a:solidFill>
              </a:rPr>
              <a:t>–</a:t>
            </a:r>
            <a:r>
              <a:rPr lang="en-US" dirty="0" smtClean="0">
                <a:solidFill>
                  <a:srgbClr val="000000"/>
                </a:solidFill>
              </a:rPr>
              <a:t> Elton Mayo said that the mental state resulted from the mind numbing repetitive an difficult work that characterized US factory worker in early 20</a:t>
            </a:r>
            <a:r>
              <a:rPr lang="en-US" baseline="30000" dirty="0" smtClean="0">
                <a:solidFill>
                  <a:srgbClr val="000000"/>
                </a:solidFill>
              </a:rPr>
              <a:t>th</a:t>
            </a:r>
            <a:r>
              <a:rPr lang="en-US" dirty="0" smtClean="0">
                <a:solidFill>
                  <a:srgbClr val="000000"/>
                </a:solidFill>
              </a:rPr>
              <a:t> cent. </a:t>
            </a:r>
            <a:r>
              <a:rPr lang="en-US" dirty="0">
                <a:solidFill>
                  <a:srgbClr val="000000"/>
                </a:solidFill>
              </a:rPr>
              <a:t>c</a:t>
            </a:r>
            <a:r>
              <a:rPr lang="en-US" dirty="0" smtClean="0">
                <a:solidFill>
                  <a:srgbClr val="000000"/>
                </a:solidFill>
              </a:rPr>
              <a:t>ausing workers to be unhappy , prone to resist management attempts to increase productivity and sympathetic to labor unions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Elton </a:t>
            </a:r>
            <a:r>
              <a:rPr lang="en-US" dirty="0">
                <a:solidFill>
                  <a:srgbClr val="000000"/>
                </a:solidFill>
              </a:rPr>
              <a:t>Mayo’s Hawthorne Studies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Elton Mayo studied women working in a factory- women working seemed unhappy/ Mayo said their minds were wondering and that caused paranoid thoughts </a:t>
            </a:r>
            <a:r>
              <a:rPr lang="mr-IN" dirty="0">
                <a:solidFill>
                  <a:srgbClr val="000000"/>
                </a:solidFill>
              </a:rPr>
              <a:t>–</a:t>
            </a:r>
            <a:r>
              <a:rPr lang="en-US" dirty="0">
                <a:solidFill>
                  <a:srgbClr val="000000"/>
                </a:solidFill>
              </a:rPr>
              <a:t> he tried to change setting nothing made substantial change and found out that worker’s attitudes played in productivity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Human </a:t>
            </a:r>
            <a:r>
              <a:rPr lang="en-US" dirty="0">
                <a:solidFill>
                  <a:schemeClr val="tx1"/>
                </a:solidFill>
              </a:rPr>
              <a:t>Relations Movement </a:t>
            </a:r>
            <a:r>
              <a:rPr lang="mr-IN" dirty="0">
                <a:solidFill>
                  <a:schemeClr val="tx1"/>
                </a:solidFill>
              </a:rPr>
              <a:t>–</a:t>
            </a:r>
            <a:r>
              <a:rPr lang="en-US" dirty="0">
                <a:solidFill>
                  <a:schemeClr val="tx1"/>
                </a:solidFill>
              </a:rPr>
              <a:t> The results of the Hawthorne studies ushered the movement, which focused on work attitudes </a:t>
            </a:r>
            <a:r>
              <a:rPr lang="en-US" dirty="0" smtClean="0">
                <a:solidFill>
                  <a:schemeClr val="tx1"/>
                </a:solidFill>
              </a:rPr>
              <a:t>and the </a:t>
            </a:r>
            <a:r>
              <a:rPr lang="en-US" dirty="0">
                <a:solidFill>
                  <a:schemeClr val="tx1"/>
                </a:solidFill>
              </a:rPr>
              <a:t>newly discovered emotional world of the </a:t>
            </a:r>
            <a:r>
              <a:rPr lang="en-US" dirty="0" smtClean="0">
                <a:solidFill>
                  <a:schemeClr val="tx1"/>
                </a:solidFill>
              </a:rPr>
              <a:t>worker</a:t>
            </a:r>
            <a:endParaRPr lang="en-US" dirty="0" smtClean="0">
              <a:solidFill>
                <a:srgbClr val="00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683682"/>
      </p:ext>
    </p:extLst>
  </p:cSld>
  <p:clrMapOvr>
    <a:masterClrMapping/>
  </p:clrMapOvr>
  <p:transition xmlns:p14="http://schemas.microsoft.com/office/powerpoint/2010/main">
    <p:cover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4" cstate="print"/>
          <a:srcRect/>
          <a:stretch/>
        </p:blipFill>
        <p:spPr bwMode="auto">
          <a:xfrm>
            <a:off x="1122344" y="2361056"/>
            <a:ext cx="4032286" cy="3649219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/>
              <a:t>Era 2: Change in Focus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n-US" dirty="0"/>
              <a:t>Military Involvement</a:t>
            </a:r>
          </a:p>
          <a:p>
            <a:pPr lvl="1"/>
            <a:r>
              <a:rPr lang="en-US" dirty="0"/>
              <a:t>Henry Murray at the Office of Strategic Services (OSS)</a:t>
            </a:r>
          </a:p>
          <a:p>
            <a:pPr lvl="1"/>
            <a:r>
              <a:rPr lang="en-US" dirty="0"/>
              <a:t>If you worked for the OSS, how would you test to see if someone was mentally stable enough to spy on the Nazis?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18071202"/>
      </p:ext>
    </p:extLst>
  </p:cSld>
  <p:clrMapOvr>
    <a:masterClrMapping/>
  </p:clrMapOvr>
  <p:transition xmlns:p14="http://schemas.microsoft.com/office/powerpoint/2010/main">
    <p:cover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742676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OSS Selection Procedures</a:t>
            </a:r>
          </a:p>
        </p:txBody>
      </p:sp>
      <p:pic>
        <p:nvPicPr>
          <p:cNvPr id="6" name="Content Placeholder 5" descr="Assessment of Men - Obstacle Course.jpg"/>
          <p:cNvPicPr>
            <a:picLocks noGrp="1"/>
          </p:cNvPicPr>
          <p:nvPr>
            <p:ph idx="4294967295"/>
          </p:nvPr>
        </p:nvPicPr>
        <p:blipFill>
          <a:blip r:embed="rId4" cstate="print"/>
          <a:stretch>
            <a:fillRect/>
          </a:stretch>
        </p:blipFill>
        <p:spPr>
          <a:xfrm>
            <a:off x="6124408" y="1676400"/>
            <a:ext cx="5486400" cy="4572000"/>
          </a:xfrm>
        </p:spPr>
      </p:pic>
      <p:pic>
        <p:nvPicPr>
          <p:cNvPr id="23" name="Content Placeholder 4" descr="Assessment of Men - Wall Situation.jpg"/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81192" y="1676400"/>
            <a:ext cx="5486400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4787742"/>
      </p:ext>
    </p:extLst>
  </p:cSld>
  <p:clrMapOvr>
    <a:masterClrMapping/>
  </p:clrMapOvr>
  <p:transition xmlns:p14="http://schemas.microsoft.com/office/powerpoint/2010/main">
    <p:cover dir="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818876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OSS Selection Procedures</a:t>
            </a:r>
          </a:p>
        </p:txBody>
      </p:sp>
      <p:pic>
        <p:nvPicPr>
          <p:cNvPr id="5" name="Content Placeholder 4" descr="Assessment of Men - The Stress Situation.jpg"/>
          <p:cNvPicPr>
            <a:picLocks noGrp="1"/>
          </p:cNvPicPr>
          <p:nvPr>
            <p:ph idx="4294967295"/>
          </p:nvPr>
        </p:nvPicPr>
        <p:blipFill>
          <a:blip r:embed="rId4" cstate="print"/>
          <a:stretch>
            <a:fillRect/>
          </a:stretch>
        </p:blipFill>
        <p:spPr>
          <a:xfrm>
            <a:off x="3352800" y="1676400"/>
            <a:ext cx="5486400" cy="457200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6173778"/>
      </p:ext>
    </p:extLst>
  </p:cSld>
  <p:clrMapOvr>
    <a:masterClrMapping/>
  </p:clrMapOvr>
  <p:transition xmlns:p14="http://schemas.microsoft.com/office/powerpoint/2010/main">
    <p:cover dir="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286000" y="2133600"/>
            <a:ext cx="76352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OSS Selection Procedures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59217990"/>
      </p:ext>
    </p:extLst>
  </p:cSld>
  <p:clrMapOvr>
    <a:masterClrMapping/>
  </p:clrMapOvr>
  <p:transition xmlns:p14="http://schemas.microsoft.com/office/powerpoint/2010/main">
    <p:cover dir="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ssessment of Men - The Rating Board.jpg"/>
          <p:cNvPicPr>
            <a:picLocks noGrp="1"/>
          </p:cNvPicPr>
          <p:nvPr>
            <p:ph idx="4294967295"/>
          </p:nvPr>
        </p:nvPicPr>
        <p:blipFill>
          <a:blip r:embed="rId4" cstate="print"/>
          <a:stretch>
            <a:fillRect/>
          </a:stretch>
        </p:blipFill>
        <p:spPr>
          <a:xfrm>
            <a:off x="581192" y="1676400"/>
            <a:ext cx="5486400" cy="4572000"/>
          </a:xfrm>
        </p:spPr>
      </p:pic>
      <p:pic>
        <p:nvPicPr>
          <p:cNvPr id="4" name="Content Placeholder 5" descr="Assessment of Men - Staff Conference at S.jpg"/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124408" y="1676400"/>
            <a:ext cx="5486400" cy="4572000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742676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OSS Selection Procedures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87970866"/>
      </p:ext>
    </p:extLst>
  </p:cSld>
  <p:clrMapOvr>
    <a:masterClrMapping/>
  </p:clrMapOvr>
  <p:transition xmlns:p14="http://schemas.microsoft.com/office/powerpoint/2010/main">
    <p:cover dir="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 3: Rapid Growth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6810207" cy="3678303"/>
          </a:xfrm>
        </p:spPr>
        <p:txBody>
          <a:bodyPr/>
          <a:lstStyle/>
          <a:p>
            <a:r>
              <a:rPr lang="en-US" dirty="0"/>
              <a:t>Post-War </a:t>
            </a:r>
            <a:r>
              <a:rPr lang="en-US" dirty="0" smtClean="0"/>
              <a:t>Boom -  businesses growing after war/ business need i/o psych</a:t>
            </a:r>
            <a:endParaRPr lang="en-US" dirty="0"/>
          </a:p>
          <a:p>
            <a:r>
              <a:rPr lang="en-US" dirty="0"/>
              <a:t>The Civil Rights </a:t>
            </a:r>
            <a:r>
              <a:rPr lang="en-US" dirty="0" smtClean="0"/>
              <a:t>Movement </a:t>
            </a:r>
            <a:r>
              <a:rPr lang="mr-IN" dirty="0" smtClean="0"/>
              <a:t>–</a:t>
            </a:r>
            <a:r>
              <a:rPr lang="en-US" dirty="0" smtClean="0"/>
              <a:t> changed worker demographic </a:t>
            </a:r>
            <a:endParaRPr lang="en-US" dirty="0"/>
          </a:p>
          <a:p>
            <a:pPr lvl="1"/>
            <a:r>
              <a:rPr lang="en-US" dirty="0"/>
              <a:t>Title VII of the Civil Rights Act of 1964</a:t>
            </a:r>
          </a:p>
          <a:p>
            <a:r>
              <a:rPr lang="en-US" dirty="0"/>
              <a:t>Explosion of Ph.D.-level training</a:t>
            </a:r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24800" y="2590800"/>
            <a:ext cx="365760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8789816"/>
      </p:ext>
    </p:extLst>
  </p:cSld>
  <p:clrMapOvr>
    <a:masterClrMapping/>
  </p:clrMapOvr>
  <p:transition xmlns:p14="http://schemas.microsoft.com/office/powerpoint/2010/main">
    <p:cover dir="d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Civil Rights Act of 1964 &amp; Title VII</a:t>
            </a:r>
            <a:endParaRPr lang="en-US" dirty="0"/>
          </a:p>
        </p:txBody>
      </p:sp>
      <p:sp>
        <p:nvSpPr>
          <p:cNvPr id="17412" name="Text Placeholder 7"/>
          <p:cNvSpPr>
            <a:spLocks noGrp="1"/>
          </p:cNvSpPr>
          <p:nvPr>
            <p:ph type="body" idx="1"/>
          </p:nvPr>
        </p:nvSpPr>
        <p:spPr>
          <a:xfrm>
            <a:off x="581193" y="2250892"/>
            <a:ext cx="11029616" cy="536005"/>
          </a:xfrm>
        </p:spPr>
        <p:txBody>
          <a:bodyPr/>
          <a:lstStyle/>
          <a:p>
            <a:r>
              <a:rPr lang="en-US" dirty="0"/>
              <a:t>Title VII specified demographic groups to be protected from employment discrimination</a:t>
            </a:r>
          </a:p>
        </p:txBody>
      </p:sp>
      <p:sp>
        <p:nvSpPr>
          <p:cNvPr id="17411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Groups named in 1964</a:t>
            </a:r>
          </a:p>
          <a:p>
            <a:pPr lvl="1"/>
            <a:r>
              <a:rPr lang="en-US" dirty="0" smtClean="0"/>
              <a:t> race </a:t>
            </a:r>
            <a:endParaRPr lang="en-US" dirty="0"/>
          </a:p>
          <a:p>
            <a:pPr lvl="1"/>
            <a:r>
              <a:rPr lang="en-US" dirty="0" smtClean="0"/>
              <a:t> color </a:t>
            </a:r>
            <a:endParaRPr lang="en-US" dirty="0"/>
          </a:p>
          <a:p>
            <a:pPr lvl="1"/>
            <a:r>
              <a:rPr lang="en-US" dirty="0" smtClean="0"/>
              <a:t> gender</a:t>
            </a:r>
            <a:endParaRPr lang="en-US" dirty="0"/>
          </a:p>
          <a:p>
            <a:pPr lvl="1"/>
            <a:r>
              <a:rPr lang="en-US" dirty="0" smtClean="0"/>
              <a:t> national origin</a:t>
            </a:r>
            <a:endParaRPr lang="en-US" dirty="0"/>
          </a:p>
          <a:p>
            <a:pPr lvl="1"/>
            <a:r>
              <a:rPr lang="en-US" dirty="0" smtClean="0"/>
              <a:t> religion</a:t>
            </a:r>
            <a:endParaRPr lang="en-US" dirty="0"/>
          </a:p>
          <a:p>
            <a:endParaRPr lang="en-US" dirty="0"/>
          </a:p>
        </p:txBody>
      </p:sp>
      <p:sp>
        <p:nvSpPr>
          <p:cNvPr id="17413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2 additional protected groups added later</a:t>
            </a:r>
          </a:p>
          <a:p>
            <a:pPr lvl="1"/>
            <a:r>
              <a:rPr lang="en-US" dirty="0"/>
              <a:t>ADEA (age) 1967</a:t>
            </a:r>
          </a:p>
          <a:p>
            <a:pPr lvl="1"/>
            <a:r>
              <a:rPr lang="en-US" dirty="0"/>
              <a:t>ADA (disability) 1990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415" name="Rectangle 5"/>
          <p:cNvSpPr>
            <a:spLocks noChangeArrowheads="1"/>
          </p:cNvSpPr>
          <p:nvPr/>
        </p:nvSpPr>
        <p:spPr bwMode="auto">
          <a:xfrm>
            <a:off x="9829800" y="6403975"/>
            <a:ext cx="685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algn="ctr"/>
            <a:endParaRPr lang="en-US" sz="1200" b="1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765757"/>
      </p:ext>
    </p:extLst>
  </p:cSld>
  <p:clrMapOvr>
    <a:masterClrMapping/>
  </p:clrMapOvr>
  <p:transition xmlns:p14="http://schemas.microsoft.com/office/powerpoint/2010/main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Era 4: The Cognitive Revolution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sz="half" idx="1"/>
          </p:nvPr>
        </p:nvSpPr>
        <p:spPr>
          <a:xfrm>
            <a:off x="581192" y="2228003"/>
            <a:ext cx="6505407" cy="417279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Looking inside “The Black Box”</a:t>
            </a:r>
          </a:p>
          <a:p>
            <a:pPr lvl="1"/>
            <a:r>
              <a:rPr lang="en-US" dirty="0"/>
              <a:t>Behaviorism fades into the </a:t>
            </a:r>
            <a:r>
              <a:rPr lang="en-US" dirty="0" smtClean="0"/>
              <a:t>mists</a:t>
            </a:r>
          </a:p>
          <a:p>
            <a:pPr lvl="2"/>
            <a:r>
              <a:rPr lang="en-US" dirty="0" smtClean="0"/>
              <a:t>Skinner(behaviorist) said behavior is caused by environment</a:t>
            </a:r>
            <a:endParaRPr lang="en-US" dirty="0"/>
          </a:p>
          <a:p>
            <a:r>
              <a:rPr lang="en-US" dirty="0"/>
              <a:t>Increased focus on globalization</a:t>
            </a:r>
          </a:p>
          <a:p>
            <a:r>
              <a:rPr lang="en-US" dirty="0"/>
              <a:t>Responding to economic forces</a:t>
            </a:r>
          </a:p>
          <a:p>
            <a:r>
              <a:rPr lang="en-US" dirty="0"/>
              <a:t>New organizational structures</a:t>
            </a:r>
          </a:p>
          <a:p>
            <a:r>
              <a:rPr lang="en-US" dirty="0"/>
              <a:t>The merits and pitfalls of diversity</a:t>
            </a:r>
          </a:p>
          <a:p>
            <a:r>
              <a:rPr lang="en-US" dirty="0"/>
              <a:t>Validity generalization</a:t>
            </a:r>
          </a:p>
          <a:p>
            <a:r>
              <a:rPr lang="en-US" dirty="0"/>
              <a:t>Workplace stress, aggression, </a:t>
            </a:r>
            <a:r>
              <a:rPr lang="en-US" dirty="0" smtClean="0"/>
              <a:t>violence </a:t>
            </a:r>
            <a:r>
              <a:rPr lang="mr-IN" dirty="0" smtClean="0"/>
              <a:t>–</a:t>
            </a:r>
            <a:r>
              <a:rPr lang="en-US" dirty="0" smtClean="0"/>
              <a:t>  impacts of downsizing</a:t>
            </a:r>
            <a:endParaRPr lang="en-US" dirty="0"/>
          </a:p>
        </p:txBody>
      </p:sp>
      <p:sp>
        <p:nvSpPr>
          <p:cNvPr id="12" name="Rounded Rectangle 7"/>
          <p:cNvSpPr/>
          <p:nvPr/>
        </p:nvSpPr>
        <p:spPr>
          <a:xfrm>
            <a:off x="8153400" y="2228003"/>
            <a:ext cx="2286000" cy="9144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dirty="0"/>
              <a:t>Workplace</a:t>
            </a:r>
          </a:p>
          <a:p>
            <a:pPr algn="ctr"/>
            <a:r>
              <a:rPr lang="en-US" sz="2200" dirty="0"/>
              <a:t>Intervention</a:t>
            </a:r>
            <a:r>
              <a:rPr lang="en-US" dirty="0"/>
              <a:t>s</a:t>
            </a:r>
          </a:p>
        </p:txBody>
      </p:sp>
      <p:sp>
        <p:nvSpPr>
          <p:cNvPr id="15" name="Rounded Rectangle 9"/>
          <p:cNvSpPr/>
          <p:nvPr/>
        </p:nvSpPr>
        <p:spPr>
          <a:xfrm>
            <a:off x="8153400" y="3590220"/>
            <a:ext cx="2286000" cy="9144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???</a:t>
            </a:r>
          </a:p>
        </p:txBody>
      </p:sp>
      <p:sp>
        <p:nvSpPr>
          <p:cNvPr id="16" name="Rounded Rectangle 10"/>
          <p:cNvSpPr/>
          <p:nvPr/>
        </p:nvSpPr>
        <p:spPr>
          <a:xfrm>
            <a:off x="8153400" y="4946650"/>
            <a:ext cx="2286000" cy="9144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PROFIT!!!</a:t>
            </a:r>
          </a:p>
        </p:txBody>
      </p:sp>
      <p:cxnSp>
        <p:nvCxnSpPr>
          <p:cNvPr id="17" name="Straight Arrow Connector 16"/>
          <p:cNvCxnSpPr>
            <a:stCxn id="12" idx="2"/>
            <a:endCxn id="15" idx="0"/>
          </p:cNvCxnSpPr>
          <p:nvPr/>
        </p:nvCxnSpPr>
        <p:spPr>
          <a:xfrm>
            <a:off x="9296400" y="3142403"/>
            <a:ext cx="0" cy="44781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5" idx="2"/>
            <a:endCxn id="16" idx="0"/>
          </p:cNvCxnSpPr>
          <p:nvPr/>
        </p:nvCxnSpPr>
        <p:spPr>
          <a:xfrm>
            <a:off x="9296400" y="4504620"/>
            <a:ext cx="0" cy="44203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080618370"/>
      </p:ext>
    </p:extLst>
  </p:cSld>
  <p:clrMapOvr>
    <a:masterClrMapping/>
  </p:clrMapOvr>
  <p:transition xmlns:p14="http://schemas.microsoft.com/office/powerpoint/2010/main">
    <p:cover dir="d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IO Psychology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1B02-4B3B-475E-83EA-912FCF6AD930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18069"/>
      </p:ext>
    </p:extLst>
  </p:cSld>
  <p:clrMapOvr>
    <a:masterClrMapping/>
  </p:clrMapOvr>
  <p:transition xmlns:p14="http://schemas.microsoft.com/office/powerpoint/2010/main">
    <p:cover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1.1 – The Importance of IO Psychology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BD2B23-C7B1-4C9F-A6A2-3BCDBA40F5B1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265902"/>
      </p:ext>
    </p:extLst>
  </p:cSld>
  <p:clrMapOvr>
    <a:masterClrMapping/>
  </p:clrMapOvr>
  <p:transition xmlns:p14="http://schemas.microsoft.com/office/powerpoint/2010/main">
    <p:cover dir="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Demographics of IO Psychologists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2012, IO psychologists represented about 4% of all APA members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dirty="0" smtClean="0"/>
              <a:t>2012, 45% </a:t>
            </a:r>
            <a:r>
              <a:rPr lang="en-US" dirty="0"/>
              <a:t>of IO psychologists in SIOP were women</a:t>
            </a:r>
          </a:p>
          <a:p>
            <a:endParaRPr lang="en-US" dirty="0"/>
          </a:p>
          <a:p>
            <a:r>
              <a:rPr lang="en-US" dirty="0" smtClean="0"/>
              <a:t>2015 </a:t>
            </a:r>
            <a:r>
              <a:rPr lang="en-US" dirty="0"/>
              <a:t>Median salaries:</a:t>
            </a:r>
          </a:p>
          <a:p>
            <a:pPr lvl="1"/>
            <a:r>
              <a:rPr lang="en-US" dirty="0"/>
              <a:t>Ph.D. in IO psychology: $</a:t>
            </a:r>
            <a:r>
              <a:rPr lang="en-US" dirty="0" smtClean="0"/>
              <a:t>119,000</a:t>
            </a:r>
            <a:endParaRPr lang="en-US" dirty="0"/>
          </a:p>
          <a:p>
            <a:pPr lvl="1"/>
            <a:r>
              <a:rPr lang="en-US" dirty="0"/>
              <a:t>Masters in IO psychology: $</a:t>
            </a:r>
            <a:r>
              <a:rPr lang="en-US" dirty="0" smtClean="0"/>
              <a:t>85,000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4320730"/>
      </p:ext>
    </p:extLst>
  </p:cSld>
  <p:clrMapOvr>
    <a:masterClrMapping/>
  </p:clrMapOvr>
  <p:transition xmlns:p14="http://schemas.microsoft.com/office/powerpoint/2010/main">
    <p:cover dir="d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IO Psychologists are Employed</a:t>
            </a:r>
          </a:p>
        </p:txBody>
      </p:sp>
      <p:pic>
        <p:nvPicPr>
          <p:cNvPr id="2048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402" y="1981200"/>
            <a:ext cx="6324600" cy="479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xmlns:p14="http://schemas.microsoft.com/office/powerpoint/2010/main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Changes in the Workplace Since 1980</a:t>
            </a:r>
          </a:p>
        </p:txBody>
      </p:sp>
      <p:sp>
        <p:nvSpPr>
          <p:cNvPr id="23557" name="Rectangle 3"/>
          <p:cNvSpPr>
            <a:spLocks noGrp="1" noChangeArrowheads="1"/>
          </p:cNvSpPr>
          <p:nvPr>
            <p:ph sz="half" idx="1"/>
          </p:nvPr>
        </p:nvSpPr>
        <p:spPr/>
        <p:txBody>
          <a:bodyPr anchor="t">
            <a:normAutofit lnSpcReduction="10000"/>
          </a:bodyPr>
          <a:lstStyle/>
          <a:p>
            <a:pPr>
              <a:spcBef>
                <a:spcPts val="2400"/>
              </a:spcBef>
            </a:pPr>
            <a:r>
              <a:rPr lang="en-US" sz="2400" dirty="0"/>
              <a:t>Personal computing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Telecommuting &amp; virtual teams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Videoconferencing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Providing a service vs. manufacturing “goods”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Nature of work more fluid</a:t>
            </a:r>
          </a:p>
        </p:txBody>
      </p:sp>
      <p:sp>
        <p:nvSpPr>
          <p:cNvPr id="23558" name="Rectangle 4"/>
          <p:cNvSpPr>
            <a:spLocks noGrp="1" noChangeArrowheads="1"/>
          </p:cNvSpPr>
          <p:nvPr>
            <p:ph sz="half" idx="2"/>
          </p:nvPr>
        </p:nvSpPr>
        <p:spPr/>
        <p:txBody>
          <a:bodyPr anchor="t">
            <a:noAutofit/>
          </a:bodyPr>
          <a:lstStyle/>
          <a:p>
            <a:pPr>
              <a:spcBef>
                <a:spcPts val="2400"/>
              </a:spcBef>
            </a:pPr>
            <a:r>
              <a:rPr lang="en-US" sz="2400" dirty="0"/>
              <a:t>Teams vs. the individual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Little stability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Family-friendly workplaces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Greater diversity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Global workplace</a:t>
            </a:r>
          </a:p>
        </p:txBody>
      </p:sp>
    </p:spTree>
    <p:extLst>
      <p:ext uri="{BB962C8B-B14F-4D97-AF65-F5344CB8AC3E}">
        <p14:creationId xmlns:p14="http://schemas.microsoft.com/office/powerpoint/2010/main" val="1401862775"/>
      </p:ext>
    </p:extLst>
  </p:cSld>
  <p:clrMapOvr>
    <a:masterClrMapping/>
  </p:clrMapOvr>
  <p:transition xmlns:p14="http://schemas.microsoft.com/office/powerpoint/2010/main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 to IO in the 21st Century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991704"/>
          </a:xfrm>
        </p:spPr>
        <p:txBody>
          <a:bodyPr>
            <a:noAutofit/>
          </a:bodyPr>
          <a:lstStyle/>
          <a:p>
            <a:r>
              <a:rPr lang="en-US" dirty="0"/>
              <a:t>IO psychology needs to be:</a:t>
            </a:r>
          </a:p>
          <a:p>
            <a:endParaRPr lang="en-US" dirty="0"/>
          </a:p>
          <a:p>
            <a:pPr lvl="1"/>
            <a:r>
              <a:rPr lang="en-US" sz="2400" dirty="0"/>
              <a:t>Relevant – need to study the problems of today, not those of </a:t>
            </a:r>
            <a:r>
              <a:rPr lang="en-US" sz="2400" dirty="0" smtClean="0"/>
              <a:t>yesterday</a:t>
            </a:r>
          </a:p>
          <a:p>
            <a:pPr marL="324000" lvl="1" indent="0">
              <a:buNone/>
            </a:pPr>
            <a:endParaRPr lang="en-US" sz="2400" dirty="0"/>
          </a:p>
          <a:p>
            <a:pPr lvl="1"/>
            <a:r>
              <a:rPr lang="en-US" sz="2400" dirty="0"/>
              <a:t>Useful – put research into </a:t>
            </a:r>
            <a:r>
              <a:rPr lang="en-US" sz="2400" dirty="0" smtClean="0"/>
              <a:t>practice</a:t>
            </a:r>
          </a:p>
          <a:p>
            <a:pPr marL="324000" lvl="1" indent="0">
              <a:buNone/>
            </a:pPr>
            <a:endParaRPr lang="en-US" sz="2400" dirty="0"/>
          </a:p>
          <a:p>
            <a:pPr lvl="1"/>
            <a:r>
              <a:rPr lang="en-US" sz="2400" dirty="0"/>
              <a:t>Grounded in scientific method – careful and systematic observation, development of hypotheses that can be tested, collection and analysis of data, and logical connection between data and interpretations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7785188"/>
      </p:ext>
    </p:extLst>
  </p:cSld>
  <p:clrMapOvr>
    <a:masterClrMapping/>
  </p:clrMapOvr>
  <p:transition xmlns:p14="http://schemas.microsoft.com/office/powerpoint/2010/main">
    <p:cover dir="d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Relatively New Topics of Interest to I-O Psychology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Building sustainable and environmentally conscious organizations</a:t>
            </a:r>
          </a:p>
          <a:p>
            <a:pPr marL="200025" lvl="1" indent="0">
              <a:buNone/>
            </a:pPr>
            <a:endParaRPr lang="en-US" dirty="0"/>
          </a:p>
          <a:p>
            <a:r>
              <a:rPr lang="en-US" dirty="0"/>
              <a:t>Humanitarian work psychology (HWP): application of I-O psychology to humanitarian arena, especially poverty reduction and promotion of decent work, aligned with local stakeholders’ needs, and in partnership with global aid/development groups</a:t>
            </a:r>
          </a:p>
          <a:p>
            <a:endParaRPr lang="en-US" dirty="0"/>
          </a:p>
          <a:p>
            <a:r>
              <a:rPr lang="en-US" dirty="0"/>
              <a:t>The aging workforce</a:t>
            </a:r>
          </a:p>
          <a:p>
            <a:endParaRPr lang="en-US" dirty="0"/>
          </a:p>
          <a:p>
            <a:r>
              <a:rPr lang="en-US" dirty="0"/>
              <a:t>Multicultural and multinational work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7329501"/>
      </p:ext>
    </p:extLst>
  </p:cSld>
  <p:clrMapOvr>
    <a:masterClrMapping/>
  </p:clrMapOvr>
  <p:transition xmlns:p14="http://schemas.microsoft.com/office/powerpoint/2010/main">
    <p:cover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anchor="t">
            <a:normAutofit fontScale="85000" lnSpcReduction="10000"/>
          </a:bodyPr>
          <a:lstStyle/>
          <a:p>
            <a:r>
              <a:rPr lang="en-US" dirty="0"/>
              <a:t>Importance of work in people’s lives</a:t>
            </a:r>
          </a:p>
          <a:p>
            <a:pPr lvl="1"/>
            <a:r>
              <a:rPr lang="en-US" dirty="0"/>
              <a:t>We spend a large percentage of our lives working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Work is a defining characteristic of the way people gauge their value to society, family, and themselves </a:t>
            </a:r>
            <a:endParaRPr lang="en-US" dirty="0"/>
          </a:p>
          <a:p>
            <a:r>
              <a:rPr lang="en-US" dirty="0"/>
              <a:t>The “lottery question”</a:t>
            </a:r>
          </a:p>
          <a:p>
            <a:pPr lvl="1"/>
            <a:r>
              <a:rPr lang="en-US" dirty="0"/>
              <a:t>If you were to get enough money to live as comfortably as you would like for the rest of your life, would you continue to work or would you stop working</a:t>
            </a:r>
            <a:r>
              <a:rPr lang="en-US" dirty="0" smtClean="0"/>
              <a:t>?</a:t>
            </a:r>
          </a:p>
          <a:p>
            <a:pPr lvl="2"/>
            <a:r>
              <a:rPr lang="en-US" dirty="0" smtClean="0"/>
              <a:t>Most people would say no, they would cont. working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6188417" y="2310553"/>
            <a:ext cx="5422392" cy="3633047"/>
          </a:xfrm>
        </p:spPr>
        <p:txBody>
          <a:bodyPr anchor="t">
            <a:normAutofit fontScale="85000" lnSpcReduction="10000"/>
          </a:bodyPr>
          <a:lstStyle/>
          <a:p>
            <a:r>
              <a:rPr lang="en-US" dirty="0">
                <a:hlinkClick r:id="rId3"/>
              </a:rPr>
              <a:t>Why do we work?</a:t>
            </a:r>
            <a:endParaRPr lang="en-US" dirty="0"/>
          </a:p>
          <a:p>
            <a:pPr lvl="1"/>
            <a:r>
              <a:rPr lang="en-US" dirty="0"/>
              <a:t>Money</a:t>
            </a:r>
          </a:p>
          <a:p>
            <a:pPr lvl="1"/>
            <a:r>
              <a:rPr lang="en-US" dirty="0"/>
              <a:t>Social status</a:t>
            </a:r>
          </a:p>
          <a:p>
            <a:pPr lvl="1"/>
            <a:r>
              <a:rPr lang="en-US" dirty="0"/>
              <a:t>Achievement and self-realization</a:t>
            </a:r>
          </a:p>
          <a:p>
            <a:pPr lvl="1"/>
            <a:r>
              <a:rPr lang="en-US" dirty="0"/>
              <a:t>Self-definition</a:t>
            </a:r>
          </a:p>
          <a:p>
            <a:pPr lvl="1"/>
            <a:r>
              <a:rPr lang="en-US" dirty="0"/>
              <a:t>Social contacts</a:t>
            </a:r>
          </a:p>
          <a:p>
            <a:pPr lvl="1"/>
            <a:r>
              <a:rPr lang="en-US" dirty="0"/>
              <a:t>Challenges</a:t>
            </a:r>
          </a:p>
          <a:p>
            <a:pPr lvl="1"/>
            <a:r>
              <a:rPr lang="en-US" dirty="0"/>
              <a:t>Taking initiative/responsibility</a:t>
            </a:r>
          </a:p>
        </p:txBody>
      </p:sp>
    </p:spTree>
    <p:extLst>
      <p:ext uri="{BB962C8B-B14F-4D97-AF65-F5344CB8AC3E}">
        <p14:creationId xmlns:p14="http://schemas.microsoft.com/office/powerpoint/2010/main" val="3105707135"/>
      </p:ext>
    </p:extLst>
  </p:cSld>
  <p:clrMapOvr>
    <a:masterClrMapping/>
  </p:clrMapOvr>
  <p:transition xmlns:p14="http://schemas.microsoft.com/office/powerpoint/2010/main">
    <p:cover dir="d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 of “good work” &amp;  Authenticity : tend of interest to  I/O psych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Good work </a:t>
            </a:r>
            <a:r>
              <a:rPr lang="mr-IN" dirty="0" smtClean="0"/>
              <a:t>–</a:t>
            </a:r>
            <a:r>
              <a:rPr lang="en-US" dirty="0" smtClean="0"/>
              <a:t> is work that “exhibits a high level of expertise and it entails regular concern with the implications an applications of an individuals work for the wider world”</a:t>
            </a:r>
          </a:p>
          <a:p>
            <a:pPr lvl="1"/>
            <a:r>
              <a:rPr lang="en-US" dirty="0" smtClean="0"/>
              <a:t>Good work harder to do then it seems</a:t>
            </a:r>
          </a:p>
          <a:p>
            <a:r>
              <a:rPr lang="en-US" dirty="0"/>
              <a:t> </a:t>
            </a:r>
            <a:r>
              <a:rPr lang="en-US" dirty="0" smtClean="0"/>
              <a:t>good work project </a:t>
            </a:r>
            <a:r>
              <a:rPr lang="mr-IN" dirty="0" smtClean="0"/>
              <a:t>–</a:t>
            </a:r>
            <a:r>
              <a:rPr lang="en-US" dirty="0" smtClean="0"/>
              <a:t> directed towards identifying or creating good work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Authenticity </a:t>
            </a:r>
            <a:r>
              <a:rPr lang="mr-IN" dirty="0" smtClean="0"/>
              <a:t>–</a:t>
            </a:r>
            <a:r>
              <a:rPr lang="en-US" dirty="0" smtClean="0"/>
              <a:t> referring to what is real and genuine, not artificial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20EA60-C71F-4FAF-B928-0A0230726429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90273"/>
      </p:ext>
    </p:extLst>
  </p:cSld>
  <p:clrMapOvr>
    <a:masterClrMapping/>
  </p:clrMapOvr>
  <p:transition xmlns:p14="http://schemas.microsoft.com/office/powerpoint/2010/main">
    <p:cover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Is IO Psychology?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I-O Psychology synonym to industrial and </a:t>
            </a:r>
            <a:r>
              <a:rPr lang="en-US" dirty="0" smtClean="0"/>
              <a:t>organizational </a:t>
            </a:r>
            <a:r>
              <a:rPr lang="en-US" dirty="0" smtClean="0"/>
              <a:t>Psychology </a:t>
            </a:r>
          </a:p>
          <a:p>
            <a:r>
              <a:rPr lang="en-US" dirty="0" smtClean="0"/>
              <a:t> </a:t>
            </a:r>
            <a:r>
              <a:rPr lang="en-US" dirty="0" smtClean="0"/>
              <a:t>“The application of psychological principles, theory, and research to the work setting”</a:t>
            </a:r>
          </a:p>
          <a:p>
            <a:endParaRPr lang="en-US" dirty="0"/>
          </a:p>
          <a:p>
            <a:r>
              <a:rPr lang="en-US" dirty="0"/>
              <a:t>Industrial/Personnel psychology</a:t>
            </a:r>
          </a:p>
          <a:p>
            <a:pPr lvl="1"/>
            <a:r>
              <a:rPr lang="en-US" dirty="0"/>
              <a:t>Focused on improving concrete organizational outcomes (usually job performance) </a:t>
            </a:r>
          </a:p>
          <a:p>
            <a:r>
              <a:rPr lang="en-US" dirty="0"/>
              <a:t>Organizational psychology</a:t>
            </a:r>
          </a:p>
          <a:p>
            <a:pPr lvl="1"/>
            <a:r>
              <a:rPr lang="en-US" dirty="0"/>
              <a:t>Focused on the social, emotional, and motivational side of work and improving individual outcomes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0949217"/>
      </p:ext>
    </p:extLst>
  </p:cSld>
  <p:clrMapOvr>
    <a:masterClrMapping/>
  </p:clrMapOvr>
  <p:transition xmlns:p14="http://schemas.microsoft.com/office/powerpoint/2010/main">
    <p:cover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IO Psychology?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62000" y="2250892"/>
            <a:ext cx="5212294" cy="536005"/>
          </a:xfrm>
        </p:spPr>
        <p:txBody>
          <a:bodyPr/>
          <a:lstStyle/>
          <a:p>
            <a:r>
              <a:rPr lang="en-US" b="1" u="sng" dirty="0" smtClean="0"/>
              <a:t>Industrial Psychology</a:t>
            </a:r>
            <a:endParaRPr lang="en-US" b="1" u="sng" dirty="0"/>
          </a:p>
        </p:txBody>
      </p:sp>
      <p:sp>
        <p:nvSpPr>
          <p:cNvPr id="3" name="Text Placeholder 2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332234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Selection/Assessment</a:t>
            </a:r>
          </a:p>
          <a:p>
            <a:r>
              <a:rPr lang="en-US" dirty="0"/>
              <a:t>Placement</a:t>
            </a:r>
          </a:p>
          <a:p>
            <a:r>
              <a:rPr lang="en-US" dirty="0"/>
              <a:t>Job Analysis</a:t>
            </a:r>
          </a:p>
          <a:p>
            <a:r>
              <a:rPr lang="en-US" dirty="0"/>
              <a:t>Performance Appraisal</a:t>
            </a:r>
          </a:p>
          <a:p>
            <a:r>
              <a:rPr lang="en-US" dirty="0"/>
              <a:t>CWBs/OCBs</a:t>
            </a:r>
          </a:p>
          <a:p>
            <a:r>
              <a:rPr lang="en-US" dirty="0"/>
              <a:t>Training</a:t>
            </a:r>
          </a:p>
          <a:p>
            <a:r>
              <a:rPr lang="en-US" dirty="0"/>
              <a:t>Development</a:t>
            </a:r>
          </a:p>
          <a:p>
            <a:r>
              <a:rPr lang="en-US" dirty="0"/>
              <a:t>The Law</a:t>
            </a:r>
          </a:p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6217709" y="2250892"/>
            <a:ext cx="5393099" cy="553373"/>
          </a:xfrm>
        </p:spPr>
        <p:txBody>
          <a:bodyPr/>
          <a:lstStyle/>
          <a:p>
            <a:r>
              <a:rPr lang="en-US" b="1" u="sng" dirty="0" smtClean="0"/>
              <a:t>Organizational Psychology</a:t>
            </a:r>
            <a:endParaRPr lang="en-US" b="1" u="sng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332234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Motivation</a:t>
            </a:r>
          </a:p>
          <a:p>
            <a:r>
              <a:rPr lang="en-US" dirty="0"/>
              <a:t>Job Attitudes</a:t>
            </a:r>
          </a:p>
          <a:p>
            <a:r>
              <a:rPr lang="en-US" dirty="0"/>
              <a:t>Organizational Justice</a:t>
            </a:r>
          </a:p>
          <a:p>
            <a:r>
              <a:rPr lang="en-US" dirty="0"/>
              <a:t>Organizational Culture/Climate</a:t>
            </a:r>
          </a:p>
          <a:p>
            <a:r>
              <a:rPr lang="en-US" dirty="0"/>
              <a:t>Leadership</a:t>
            </a:r>
          </a:p>
          <a:p>
            <a:r>
              <a:rPr lang="en-US" dirty="0"/>
              <a:t>Emotion</a:t>
            </a:r>
          </a:p>
          <a:p>
            <a:r>
              <a:rPr lang="en-US" dirty="0"/>
              <a:t>Teamwork and Groups</a:t>
            </a:r>
          </a:p>
          <a:p>
            <a:r>
              <a:rPr lang="en-US" dirty="0"/>
              <a:t>Stress and Health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8429282"/>
      </p:ext>
    </p:extLst>
  </p:cSld>
  <p:clrMapOvr>
    <a:masterClrMapping/>
  </p:clrMapOvr>
  <p:transition xmlns:p14="http://schemas.microsoft.com/office/powerpoint/2010/main">
    <p:cover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Isn’t IO Psychology?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Consumer </a:t>
            </a:r>
            <a:r>
              <a:rPr lang="en-US" dirty="0" smtClean="0"/>
              <a:t>Psychology -  we don</a:t>
            </a:r>
            <a:r>
              <a:rPr lang="mr-IN" dirty="0" smtClean="0"/>
              <a:t>’</a:t>
            </a:r>
            <a:r>
              <a:rPr lang="en-US" dirty="0" smtClean="0"/>
              <a:t>t study what you buy</a:t>
            </a:r>
            <a:endParaRPr lang="en-US" dirty="0"/>
          </a:p>
          <a:p>
            <a:r>
              <a:rPr lang="en-US" dirty="0"/>
              <a:t>Human Factors Psychology/</a:t>
            </a:r>
            <a:r>
              <a:rPr lang="en-US" dirty="0" smtClean="0"/>
              <a:t>Engineering </a:t>
            </a:r>
            <a:r>
              <a:rPr lang="mr-IN" dirty="0" smtClean="0"/>
              <a:t>–</a:t>
            </a:r>
            <a:r>
              <a:rPr lang="en-US" dirty="0" smtClean="0"/>
              <a:t> human factors close, but focuses on designs of work place or tools you use at work, so is not I/O psych</a:t>
            </a:r>
            <a:endParaRPr lang="en-US" dirty="0"/>
          </a:p>
          <a:p>
            <a:r>
              <a:rPr lang="en-US" dirty="0"/>
              <a:t>The Business Counterparts</a:t>
            </a:r>
          </a:p>
          <a:p>
            <a:pPr lvl="1"/>
            <a:r>
              <a:rPr lang="en-US" dirty="0"/>
              <a:t>Human </a:t>
            </a:r>
            <a:r>
              <a:rPr lang="en-US" dirty="0" smtClean="0"/>
              <a:t>Resources </a:t>
            </a:r>
            <a:r>
              <a:rPr lang="mr-IN" dirty="0" smtClean="0"/>
              <a:t>–</a:t>
            </a:r>
            <a:r>
              <a:rPr lang="en-US" dirty="0" smtClean="0"/>
              <a:t> I side,</a:t>
            </a:r>
            <a:endParaRPr lang="en-US" dirty="0"/>
          </a:p>
          <a:p>
            <a:pPr lvl="1"/>
            <a:r>
              <a:rPr lang="en-US" dirty="0"/>
              <a:t>Organizational </a:t>
            </a:r>
            <a:r>
              <a:rPr lang="en-US" dirty="0" smtClean="0"/>
              <a:t>Behavior </a:t>
            </a:r>
            <a:r>
              <a:rPr lang="mr-IN" dirty="0" smtClean="0"/>
              <a:t>–</a:t>
            </a:r>
            <a:r>
              <a:rPr lang="en-US" dirty="0"/>
              <a:t> </a:t>
            </a:r>
            <a:r>
              <a:rPr lang="en-US" dirty="0" smtClean="0"/>
              <a:t>O side, motivation, leadership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81727801"/>
      </p:ext>
    </p:extLst>
  </p:cSld>
  <p:clrMapOvr>
    <a:masterClrMapping/>
  </p:clrMapOvr>
  <p:transition xmlns:p14="http://schemas.microsoft.com/office/powerpoint/2010/main">
    <p:cover dir="d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Personnel Psychology </a:t>
            </a:r>
            <a:r>
              <a:rPr lang="mr-IN" dirty="0" smtClean="0"/>
              <a:t>–</a:t>
            </a:r>
            <a:r>
              <a:rPr lang="en-US" dirty="0" smtClean="0"/>
              <a:t> field psychology that addresses issues about recruitment, selection, training, performance, appraisal, promotion, transfer, and termination</a:t>
            </a:r>
          </a:p>
          <a:p>
            <a:pPr lvl="1"/>
            <a:r>
              <a:rPr lang="en-US" dirty="0" smtClean="0"/>
              <a:t>Seen as a part of HRM</a:t>
            </a:r>
          </a:p>
          <a:p>
            <a:r>
              <a:rPr lang="en-US" dirty="0" smtClean="0"/>
              <a:t>Human Resource Management (HRM) </a:t>
            </a:r>
            <a:r>
              <a:rPr lang="mr-IN" dirty="0" smtClean="0"/>
              <a:t>–</a:t>
            </a:r>
            <a:r>
              <a:rPr lang="en-US" dirty="0" smtClean="0"/>
              <a:t> practice recruitment, selection, training, and development of people (HR) in order to achieve individual and organizational goals</a:t>
            </a:r>
          </a:p>
          <a:p>
            <a:r>
              <a:rPr lang="en-US" dirty="0" smtClean="0"/>
              <a:t>Organizational psych </a:t>
            </a:r>
            <a:r>
              <a:rPr lang="mr-IN" dirty="0" smtClean="0"/>
              <a:t>–</a:t>
            </a:r>
            <a:r>
              <a:rPr lang="en-US" dirty="0" smtClean="0"/>
              <a:t> field of psych that combines research from social psych and organizational behavior and addresses the emotional and motivational side of work</a:t>
            </a:r>
          </a:p>
          <a:p>
            <a:r>
              <a:rPr lang="en-US" dirty="0" smtClean="0"/>
              <a:t>Human Engineering/ Human Factor psych </a:t>
            </a:r>
            <a:r>
              <a:rPr lang="mr-IN" dirty="0" smtClean="0"/>
              <a:t>–</a:t>
            </a:r>
            <a:r>
              <a:rPr lang="en-US" dirty="0" smtClean="0"/>
              <a:t> the study of the capacities and limitations of humans with respect to a particular environment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3E3C7D-094F-455A-89B0-4B1751828B5F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060814"/>
      </p:ext>
    </p:extLst>
  </p:cSld>
  <p:clrMapOvr>
    <a:masterClrMapping/>
  </p:clrMapOvr>
  <p:transition xmlns:p14="http://schemas.microsoft.com/office/powerpoint/2010/main">
    <p:cover dir="d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ID" val="70057EF662334065AA06216420A3116E"/>
  <p:tag name="SLIDETYPE" val="E"/>
  <p:tag name="CORRECTPOINTVALUE" val="100"/>
  <p:tag name="INCORRECTPOINTVALUE" val="0"/>
  <p:tag name="FIBDISPLAYRESULTS" val="True"/>
  <p:tag name="FIBDISPLAYKEYWORDS" val="True"/>
  <p:tag name="FIBINCLUDEOTHER" val="True"/>
  <p:tag name="FIBNUMRESULTS" val="5"/>
  <p:tag name="SLIDEORDER" val="2"/>
  <p:tag name="SLIDEGUID" val="5CA38B4BD4074EBC825A021C4B6A03BA"/>
  <p:tag name="DELIMITERS" val="3.1"/>
  <p:tag name="RESPONSESGATHERED" val="True"/>
  <p:tag name="TOTALRESPONSES" val="6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FIXED" val="True"/>
  <p:tag name="ISRESPTABLE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ividend">
  <a:themeElements>
    <a:clrScheme name="Custom 1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C00000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Dividend" id="{9697A71B-4AB7-4A1A-BD5B-BB2D22835B57}" vid="{C21699FF-00E4-43C8-BBCC-D7E5536C3717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5853</TotalTime>
  <Words>1858</Words>
  <Application>Microsoft Macintosh PowerPoint</Application>
  <PresentationFormat>Custom</PresentationFormat>
  <Paragraphs>337</Paragraphs>
  <Slides>34</Slides>
  <Notes>29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36" baseType="lpstr">
      <vt:lpstr>Office Theme</vt:lpstr>
      <vt:lpstr>Dividend</vt:lpstr>
      <vt:lpstr>An Introduction to Industrial and Organizational (IO) Psychology</vt:lpstr>
      <vt:lpstr>Overview</vt:lpstr>
      <vt:lpstr>Module 1.1 – The Importance of IO Psychology</vt:lpstr>
      <vt:lpstr>Importance of Work</vt:lpstr>
      <vt:lpstr>Concept of “good work” &amp;  Authenticity : tend of interest to  I/O psych</vt:lpstr>
      <vt:lpstr>So What Is IO Psychology?</vt:lpstr>
      <vt:lpstr>What Is IO Psychology?</vt:lpstr>
      <vt:lpstr>What Isn’t IO Psychology?</vt:lpstr>
      <vt:lpstr>Vocab</vt:lpstr>
      <vt:lpstr>The Scientist-Practitioner Model</vt:lpstr>
      <vt:lpstr>IO Psychology is an Evidence-Based Approach</vt:lpstr>
      <vt:lpstr>What constitutes “evidence”?</vt:lpstr>
      <vt:lpstr>SIOP as a Resource</vt:lpstr>
      <vt:lpstr>How This Course Can Help You</vt:lpstr>
      <vt:lpstr>Module 1.2 – past, present, &amp; Future of IO Psychology</vt:lpstr>
      <vt:lpstr>A Brief History of IO</vt:lpstr>
      <vt:lpstr>The Eras of IO Psychology</vt:lpstr>
      <vt:lpstr>Era 1: Infancy</vt:lpstr>
      <vt:lpstr>Era 1: Infancy</vt:lpstr>
      <vt:lpstr>Era 2: Change in Focus</vt:lpstr>
      <vt:lpstr>Era 2: Change in Focus</vt:lpstr>
      <vt:lpstr>OSS Selection Procedures</vt:lpstr>
      <vt:lpstr>OSS Selection Procedures</vt:lpstr>
      <vt:lpstr>PowerPoint Presentation</vt:lpstr>
      <vt:lpstr>OSS Selection Procedures</vt:lpstr>
      <vt:lpstr>Era 3: Rapid Growth</vt:lpstr>
      <vt:lpstr>Civil Rights Act of 1964 &amp; Title VII</vt:lpstr>
      <vt:lpstr>Era 4: The Cognitive Revolution</vt:lpstr>
      <vt:lpstr>Modern IO Psychology</vt:lpstr>
      <vt:lpstr>Demographics of IO Psychologists</vt:lpstr>
      <vt:lpstr>Where IO Psychologists are Employed</vt:lpstr>
      <vt:lpstr>Changes in the Workplace Since 1980</vt:lpstr>
      <vt:lpstr>Challenges to IO in the 21st Century</vt:lpstr>
      <vt:lpstr>Relatively New Topics of Interest to I-O Psychology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1 - Work in the 21st Century</dc:title>
  <dc:creator>Jeff Conte</dc:creator>
  <cp:lastModifiedBy>Ayesha Anees</cp:lastModifiedBy>
  <cp:revision>163</cp:revision>
  <cp:lastPrinted>2017-01-12T21:36:52Z</cp:lastPrinted>
  <dcterms:created xsi:type="dcterms:W3CDTF">1998-06-25T21:30:10Z</dcterms:created>
  <dcterms:modified xsi:type="dcterms:W3CDTF">2017-02-04T23:13:19Z</dcterms:modified>
</cp:coreProperties>
</file>

<file path=docProps/thumbnail.jpeg>
</file>